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charts/chart4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</p:sldMasterIdLst>
  <p:notesMasterIdLst>
    <p:notesMasterId r:id="rId20"/>
  </p:notesMasterIdLst>
  <p:sldIdLst>
    <p:sldId id="256" r:id="rId2"/>
    <p:sldId id="340" r:id="rId3"/>
    <p:sldId id="341" r:id="rId4"/>
    <p:sldId id="343" r:id="rId5"/>
    <p:sldId id="344" r:id="rId6"/>
    <p:sldId id="342" r:id="rId7"/>
    <p:sldId id="346" r:id="rId8"/>
    <p:sldId id="347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48" r:id="rId17"/>
    <p:sldId id="338" r:id="rId18"/>
    <p:sldId id="339" r:id="rId19"/>
  </p:sldIdLst>
  <p:sldSz cx="24384000" cy="13716000"/>
  <p:notesSz cx="6735763" cy="98663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53" d="100"/>
          <a:sy n="53" d="100"/>
        </p:scale>
        <p:origin x="-720" y="-12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\avtodor\&#1050;&#1086;&#1083;&#1083;&#1077;&#1075;&#1080;&#1080;%20&#1089;&#1086;&#1074;&#1077;&#1097;&#1072;&#1085;&#1080;&#1103;\2016\15%20&#1083;&#1077;&#1090;%20&#1052;&#1080;&#1085;&#1090;&#1088;&#1072;&#1085;&#1089;&#1091;\&#1054;&#1073;&#1097;&#1072;&#1103;%20&#1090;&#1072;&#1073;&#1083;&#1080;&#1094;&#1072;%20&#1079;&#1072;%2015%20&#1083;&#1077;&#1090;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ILES\avtodor\&#1050;&#1086;&#1083;&#1083;&#1077;&#1075;&#1080;&#1080;%20&#1089;&#1086;&#1074;&#1077;&#1097;&#1072;&#1085;&#1080;&#1103;\2016\15%20&#1083;&#1077;&#1090;%20&#1052;&#1080;&#1085;&#1090;&#1088;&#1072;&#1085;&#1089;&#1091;\&#1054;&#1073;&#1097;&#1072;&#1103;%20&#1090;&#1072;&#1073;&#1083;&#1080;&#1094;&#1072;%20&#1079;&#1072;%2015%20&#1083;&#1077;&#1090;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kazennov\Documents\OneDrive\&#1057;&#1087;&#1088;&#1072;&#1074;&#1082;&#1080;%20&#1076;&#1086;&#1082;&#1083;&#1072;&#1076;&#1099;\&#1044;&#1058;&#1055;%20&#1079;&#1072;%2011%20&#1084;&#1077;&#1089;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.xlsx"/><Relationship Id="rId4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tx>
        <c:rich>
          <a:bodyPr/>
          <a:lstStyle/>
          <a:p>
            <a:pPr>
              <a:defRPr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FDinTextCompPro-Regular"/>
                <a:ea typeface="PFDinTextCompPro-Regular"/>
                <a:cs typeface="PFDinTextCompPro-Regular"/>
                <a:sym typeface="Calibri"/>
              </a:rPr>
              <a:t>Федеральная целевая программа </a:t>
            </a:r>
          </a:p>
          <a:p>
            <a:pPr>
              <a:defRPr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FDinTextCompPro-Regular"/>
                <a:ea typeface="PFDinTextCompPro-Regular"/>
                <a:cs typeface="PFDinTextCompPro-Regular"/>
                <a:sym typeface="Calibri"/>
              </a:rPr>
              <a:t>«Повышение БДД в 2006-2012 годах»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FDinTextCompPro-Regular"/>
              <a:ea typeface="PFDinTextCompPro-Regular"/>
              <a:cs typeface="PFDinTextCompPro-Regular"/>
              <a:sym typeface="Calibri"/>
            </a:endParaRP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Лист4!$B$2</c:f>
              <c:strCache>
                <c:ptCount val="1"/>
                <c:pt idx="0">
                  <c:v>Погибло в ДТП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6225754961483153E-2"/>
                  <c:y val="-4.102120898642956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4880117931696323E-2"/>
                  <c:y val="-4.471681339962144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0">
                    <a:solidFill>
                      <a:srgbClr val="FF0000"/>
                    </a:solidFill>
                    <a:latin typeface="PFDinTextCompPro-Regular" panose="02000506020000020004" pitchFamily="2" charset="0"/>
                    <a:cs typeface="Times New Roman" pitchFamily="18" charset="0"/>
                  </a:defRPr>
                </a:pPr>
                <a:endParaRPr lang="ru-RU"/>
              </a:p>
            </c:txPr>
            <c:dLblPos val="b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Лист4!$C$1:$K$1</c:f>
              <c:strCache>
                <c:ptCount val="9"/>
                <c:pt idx="0">
                  <c:v>2004 г.</c:v>
                </c:pt>
                <c:pt idx="1">
                  <c:v>2005 г.</c:v>
                </c:pt>
                <c:pt idx="2">
                  <c:v>2006 г.</c:v>
                </c:pt>
                <c:pt idx="3">
                  <c:v>2007 г.</c:v>
                </c:pt>
                <c:pt idx="4">
                  <c:v>2008 г.</c:v>
                </c:pt>
                <c:pt idx="5">
                  <c:v>2009 г.</c:v>
                </c:pt>
                <c:pt idx="6">
                  <c:v>2010 г.</c:v>
                </c:pt>
                <c:pt idx="7">
                  <c:v>2011 г.</c:v>
                </c:pt>
                <c:pt idx="8">
                  <c:v>2012 г.</c:v>
                </c:pt>
              </c:strCache>
            </c:strRef>
          </c:cat>
          <c:val>
            <c:numRef>
              <c:f>Лист4!$C$2:$K$2</c:f>
              <c:numCache>
                <c:formatCode>General</c:formatCode>
                <c:ptCount val="9"/>
                <c:pt idx="0">
                  <c:v>882</c:v>
                </c:pt>
                <c:pt idx="1">
                  <c:v>815</c:v>
                </c:pt>
                <c:pt idx="2">
                  <c:v>754</c:v>
                </c:pt>
                <c:pt idx="3">
                  <c:v>769</c:v>
                </c:pt>
                <c:pt idx="4">
                  <c:v>713</c:v>
                </c:pt>
                <c:pt idx="5">
                  <c:v>694</c:v>
                </c:pt>
                <c:pt idx="6">
                  <c:v>668</c:v>
                </c:pt>
                <c:pt idx="7">
                  <c:v>696</c:v>
                </c:pt>
                <c:pt idx="8">
                  <c:v>695</c:v>
                </c:pt>
              </c:numCache>
            </c:numRef>
          </c:val>
        </c:ser>
        <c:ser>
          <c:idx val="1"/>
          <c:order val="1"/>
          <c:tx>
            <c:strRef>
              <c:f>Лист4!$B$3</c:f>
              <c:strCache>
                <c:ptCount val="1"/>
                <c:pt idx="0">
                  <c:v>ПрогнозФЦП 2006-2012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diamond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1"/>
              <c:layout>
                <c:manualLayout>
                  <c:x val="-3.7990374973975102E-2"/>
                  <c:y val="2.254318692047030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6225754961483153E-2"/>
                  <c:y val="4.102120898642956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6225754961483153E-2"/>
                  <c:y val="4.102120898642956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622575496148309E-2"/>
                  <c:y val="4.471681339962144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6225754961483153E-2"/>
                  <c:y val="4.841241781281330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6225754961483153E-2"/>
                  <c:y val="5.210802222600512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1986148769111847E-2"/>
                  <c:y val="2.5490358691872439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>
                    <a:solidFill>
                      <a:srgbClr val="00B050"/>
                    </a:solidFill>
                    <a:latin typeface="PFDinTextCompPro-Regular" panose="02000506020000020004" pitchFamily="2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Лист4!$C$1:$K$1</c:f>
              <c:strCache>
                <c:ptCount val="9"/>
                <c:pt idx="0">
                  <c:v>2004 г.</c:v>
                </c:pt>
                <c:pt idx="1">
                  <c:v>2005 г.</c:v>
                </c:pt>
                <c:pt idx="2">
                  <c:v>2006 г.</c:v>
                </c:pt>
                <c:pt idx="3">
                  <c:v>2007 г.</c:v>
                </c:pt>
                <c:pt idx="4">
                  <c:v>2008 г.</c:v>
                </c:pt>
                <c:pt idx="5">
                  <c:v>2009 г.</c:v>
                </c:pt>
                <c:pt idx="6">
                  <c:v>2010 г.</c:v>
                </c:pt>
                <c:pt idx="7">
                  <c:v>2011 г.</c:v>
                </c:pt>
                <c:pt idx="8">
                  <c:v>2012 г.</c:v>
                </c:pt>
              </c:strCache>
            </c:strRef>
          </c:cat>
          <c:val>
            <c:numRef>
              <c:f>Лист4!$C$3:$K$3</c:f>
              <c:numCache>
                <c:formatCode>General</c:formatCode>
                <c:ptCount val="9"/>
                <c:pt idx="0">
                  <c:v>882</c:v>
                </c:pt>
                <c:pt idx="1">
                  <c:v>882</c:v>
                </c:pt>
                <c:pt idx="2">
                  <c:v>882</c:v>
                </c:pt>
                <c:pt idx="3">
                  <c:v>882</c:v>
                </c:pt>
                <c:pt idx="4">
                  <c:v>856</c:v>
                </c:pt>
                <c:pt idx="5">
                  <c:v>800</c:v>
                </c:pt>
                <c:pt idx="6">
                  <c:v>731</c:v>
                </c:pt>
                <c:pt idx="7">
                  <c:v>662</c:v>
                </c:pt>
                <c:pt idx="8">
                  <c:v>588</c:v>
                </c:pt>
              </c:numCache>
            </c:numRef>
          </c:val>
        </c:ser>
        <c:ser>
          <c:idx val="2"/>
          <c:order val="2"/>
          <c:tx>
            <c:strRef>
              <c:f>Лист4!$B$4</c:f>
              <c:strCache>
                <c:ptCount val="1"/>
                <c:pt idx="0">
                  <c:v>Прогноз при отсутсвии ПЦП ФЦП 2006-2012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diamond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0">
                    <a:solidFill>
                      <a:schemeClr val="tx1"/>
                    </a:solidFill>
                    <a:latin typeface="PFDinTextCompPro-Regular" panose="02000506020000020004" pitchFamily="2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Лист4!$C$1:$K$1</c:f>
              <c:strCache>
                <c:ptCount val="9"/>
                <c:pt idx="0">
                  <c:v>2004 г.</c:v>
                </c:pt>
                <c:pt idx="1">
                  <c:v>2005 г.</c:v>
                </c:pt>
                <c:pt idx="2">
                  <c:v>2006 г.</c:v>
                </c:pt>
                <c:pt idx="3">
                  <c:v>2007 г.</c:v>
                </c:pt>
                <c:pt idx="4">
                  <c:v>2008 г.</c:v>
                </c:pt>
                <c:pt idx="5">
                  <c:v>2009 г.</c:v>
                </c:pt>
                <c:pt idx="6">
                  <c:v>2010 г.</c:v>
                </c:pt>
                <c:pt idx="7">
                  <c:v>2011 г.</c:v>
                </c:pt>
                <c:pt idx="8">
                  <c:v>2012 г.</c:v>
                </c:pt>
              </c:strCache>
            </c:strRef>
          </c:cat>
          <c:val>
            <c:numRef>
              <c:f>Лист4!$C$4:$K$4</c:f>
              <c:numCache>
                <c:formatCode>General</c:formatCode>
                <c:ptCount val="9"/>
                <c:pt idx="0">
                  <c:v>882</c:v>
                </c:pt>
                <c:pt idx="1">
                  <c:v>898</c:v>
                </c:pt>
                <c:pt idx="2">
                  <c:v>915</c:v>
                </c:pt>
                <c:pt idx="3">
                  <c:v>933</c:v>
                </c:pt>
                <c:pt idx="4">
                  <c:v>951</c:v>
                </c:pt>
                <c:pt idx="5">
                  <c:v>969</c:v>
                </c:pt>
                <c:pt idx="6">
                  <c:v>987</c:v>
                </c:pt>
                <c:pt idx="7">
                  <c:v>1005</c:v>
                </c:pt>
                <c:pt idx="8">
                  <c:v>1023</c:v>
                </c:pt>
              </c:numCache>
            </c:numRef>
          </c:val>
        </c:ser>
        <c:dLbls>
          <c:showVal val="1"/>
        </c:dLbls>
        <c:marker val="1"/>
        <c:axId val="57383552"/>
        <c:axId val="57401728"/>
      </c:lineChart>
      <c:catAx>
        <c:axId val="5738355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3200">
                <a:latin typeface="PFDinTextCompPro-Regular" panose="02000506020000020004" pitchFamily="2" charset="0"/>
                <a:cs typeface="Times New Roman" pitchFamily="18" charset="0"/>
              </a:defRPr>
            </a:pPr>
            <a:endParaRPr lang="ru-RU"/>
          </a:p>
        </c:txPr>
        <c:crossAx val="57401728"/>
        <c:crosses val="autoZero"/>
        <c:auto val="1"/>
        <c:lblAlgn val="ctr"/>
        <c:lblOffset val="100"/>
      </c:catAx>
      <c:valAx>
        <c:axId val="57401728"/>
        <c:scaling>
          <c:orientation val="minMax"/>
          <c:min val="500"/>
        </c:scaling>
        <c:delete val="1"/>
        <c:axPos val="l"/>
        <c:numFmt formatCode="General" sourceLinked="1"/>
        <c:tickLblPos val="none"/>
        <c:crossAx val="5738355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3200">
              <a:latin typeface="PFDinTextCompPro-Regular" panose="02000506020000020004" pitchFamily="2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tx>
        <c:rich>
          <a:bodyPr/>
          <a:lstStyle/>
          <a:p>
            <a:pPr algn="ctr">
              <a:defRPr/>
            </a:pPr>
            <a:r>
              <a:rPr lang="ru-RU" sz="3600" dirty="0"/>
              <a:t>Федеральная целевая </a:t>
            </a:r>
            <a:r>
              <a:rPr lang="ru-RU" sz="3600" dirty="0" smtClean="0"/>
              <a:t>программа</a:t>
            </a:r>
          </a:p>
          <a:p>
            <a:pPr algn="ctr">
              <a:defRPr/>
            </a:pPr>
            <a:r>
              <a:rPr lang="ru-RU" sz="3600" dirty="0" smtClean="0"/>
              <a:t>«</a:t>
            </a:r>
            <a:r>
              <a:rPr lang="ru-RU" sz="3600" dirty="0"/>
              <a:t>Повышение БДД в 2013-2020 годах»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Лист4!$L$2</c:f>
              <c:strCache>
                <c:ptCount val="1"/>
                <c:pt idx="0">
                  <c:v>Погибло в ДТП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9.7804789366838021E-2"/>
                  <c:y val="-4.372488704958708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8184646150427759E-2"/>
                  <c:y val="3.34366783320371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5357788528547354E-2"/>
                  <c:y val="3.711103858830500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Лист4!$M$1:$T$1</c:f>
              <c:strCache>
                <c:ptCount val="8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</c:v>
                </c:pt>
                <c:pt idx="7">
                  <c:v>2020 г.</c:v>
                </c:pt>
              </c:strCache>
            </c:strRef>
          </c:cat>
          <c:val>
            <c:numRef>
              <c:f>Лист4!$M$2:$T$2</c:f>
              <c:numCache>
                <c:formatCode>General</c:formatCode>
                <c:ptCount val="8"/>
                <c:pt idx="0">
                  <c:v>709</c:v>
                </c:pt>
                <c:pt idx="1">
                  <c:v>614</c:v>
                </c:pt>
                <c:pt idx="2">
                  <c:v>492</c:v>
                </c:pt>
              </c:numCache>
            </c:numRef>
          </c:val>
        </c:ser>
        <c:ser>
          <c:idx val="1"/>
          <c:order val="1"/>
          <c:tx>
            <c:strRef>
              <c:f>Лист4!$L$3</c:f>
              <c:strCache>
                <c:ptCount val="1"/>
                <c:pt idx="0">
                  <c:v>ПрогнозФЦП 2013-2020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diamond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636929230085578E-2"/>
                  <c:y val="1.873923730696589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405035804102575E-2"/>
                  <c:y val="2.976231807576936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9704073284786543E-2"/>
                  <c:y val="4.813411935710847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611750209572669E-2"/>
                  <c:y val="4.813411935710847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2530930906666948E-2"/>
                  <c:y val="3.711103858830500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2910787690256651E-2"/>
                  <c:y val="3.711103858830500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8470624476068314E-2"/>
                  <c:y val="3.711103858830500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Лист4!$M$1:$T$1</c:f>
              <c:strCache>
                <c:ptCount val="8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</c:v>
                </c:pt>
                <c:pt idx="7">
                  <c:v>2020 г.</c:v>
                </c:pt>
              </c:strCache>
            </c:strRef>
          </c:cat>
          <c:val>
            <c:numRef>
              <c:f>Лист4!$M$3:$T$3</c:f>
              <c:numCache>
                <c:formatCode>General</c:formatCode>
                <c:ptCount val="8"/>
                <c:pt idx="0">
                  <c:v>685</c:v>
                </c:pt>
                <c:pt idx="1">
                  <c:v>677</c:v>
                </c:pt>
                <c:pt idx="2">
                  <c:v>666</c:v>
                </c:pt>
                <c:pt idx="3">
                  <c:v>658</c:v>
                </c:pt>
                <c:pt idx="4">
                  <c:v>606</c:v>
                </c:pt>
                <c:pt idx="5">
                  <c:v>566</c:v>
                </c:pt>
                <c:pt idx="6">
                  <c:v>528</c:v>
                </c:pt>
                <c:pt idx="7">
                  <c:v>495</c:v>
                </c:pt>
              </c:numCache>
            </c:numRef>
          </c:val>
        </c:ser>
        <c:ser>
          <c:idx val="2"/>
          <c:order val="2"/>
          <c:tx>
            <c:strRef>
              <c:f>Лист4!$L$4</c:f>
              <c:strCache>
                <c:ptCount val="1"/>
                <c:pt idx="0">
                  <c:v>Прогноз при отсутсвии ПЦП ФЦП 2013-2020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diamond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9.7804789366838021E-2"/>
                  <c:y val="3.711103858830500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Лист4!$M$1:$T$1</c:f>
              <c:strCache>
                <c:ptCount val="8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</c:v>
                </c:pt>
                <c:pt idx="7">
                  <c:v>2020 г.</c:v>
                </c:pt>
              </c:strCache>
            </c:strRef>
          </c:cat>
          <c:val>
            <c:numRef>
              <c:f>Лист4!$M$4:$T$4</c:f>
              <c:numCache>
                <c:formatCode>General</c:formatCode>
                <c:ptCount val="8"/>
                <c:pt idx="0">
                  <c:v>685</c:v>
                </c:pt>
                <c:pt idx="1">
                  <c:v>706</c:v>
                </c:pt>
                <c:pt idx="2">
                  <c:v>724</c:v>
                </c:pt>
                <c:pt idx="3">
                  <c:v>742</c:v>
                </c:pt>
                <c:pt idx="4">
                  <c:v>759</c:v>
                </c:pt>
                <c:pt idx="5">
                  <c:v>776</c:v>
                </c:pt>
                <c:pt idx="6">
                  <c:v>792</c:v>
                </c:pt>
                <c:pt idx="7">
                  <c:v>807</c:v>
                </c:pt>
              </c:numCache>
            </c:numRef>
          </c:val>
        </c:ser>
        <c:dLbls>
          <c:showVal val="1"/>
        </c:dLbls>
        <c:marker val="1"/>
        <c:axId val="57461760"/>
        <c:axId val="57496320"/>
      </c:lineChart>
      <c:catAx>
        <c:axId val="5746176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3200"/>
            </a:pPr>
            <a:endParaRPr lang="ru-RU"/>
          </a:p>
        </c:txPr>
        <c:crossAx val="57496320"/>
        <c:crosses val="autoZero"/>
        <c:auto val="1"/>
        <c:lblAlgn val="ctr"/>
        <c:lblOffset val="100"/>
      </c:catAx>
      <c:valAx>
        <c:axId val="57496320"/>
        <c:scaling>
          <c:orientation val="minMax"/>
          <c:min val="400"/>
        </c:scaling>
        <c:delete val="1"/>
        <c:axPos val="l"/>
        <c:numFmt formatCode="General" sourceLinked="1"/>
        <c:tickLblPos val="none"/>
        <c:crossAx val="5746176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3200"/>
          </a:pPr>
          <a:endParaRPr lang="ru-RU"/>
        </a:p>
      </c:txPr>
    </c:legend>
    <c:plotVisOnly val="1"/>
    <c:dispBlanksAs val="gap"/>
  </c:chart>
  <c:spPr>
    <a:solidFill>
      <a:schemeClr val="lt1"/>
    </a:solidFill>
    <a:ln w="25400" cap="rnd" cmpd="sng" algn="ctr">
      <a:solidFill>
        <a:schemeClr val="accent2"/>
      </a:solidFill>
      <a:prstDash val="solid"/>
    </a:ln>
    <a:effectLst/>
  </c:spPr>
  <c:txPr>
    <a:bodyPr/>
    <a:lstStyle/>
    <a:p>
      <a:pPr algn="ctr" rtl="0">
        <a:defRPr kumimoji="0" lang="ru-RU" sz="3600" b="0" i="0" u="none" strike="noStrike" kern="1200" cap="none" spc="0" normalizeH="0" baseline="0">
          <a:ln>
            <a:noFill/>
          </a:ln>
          <a:solidFill>
            <a:srgbClr val="000000"/>
          </a:solidFill>
          <a:effectLst/>
          <a:uFillTx/>
          <a:latin typeface="PFDinTextCompPro-Regular"/>
          <a:ea typeface="PFDinTextCompPro-Regular"/>
          <a:cs typeface="PFDinTextCompPro-Regular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FDinTextCompPro-Regular" panose="0200050602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Лист1!$B$6:$G$6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9 мес. 2016</c:v>
                </c:pt>
                <c:pt idx="5">
                  <c:v>9 мес.2017</c:v>
                </c:pt>
              </c:strCache>
            </c:strRef>
          </c:cat>
          <c:val>
            <c:numRef>
              <c:f>Лист1!$B$7:$G$7</c:f>
              <c:numCache>
                <c:formatCode>General</c:formatCode>
                <c:ptCount val="6"/>
                <c:pt idx="0">
                  <c:v>5483</c:v>
                </c:pt>
                <c:pt idx="1">
                  <c:v>5410</c:v>
                </c:pt>
                <c:pt idx="2">
                  <c:v>5406</c:v>
                </c:pt>
                <c:pt idx="3">
                  <c:v>4969</c:v>
                </c:pt>
                <c:pt idx="4">
                  <c:v>3714</c:v>
                </c:pt>
                <c:pt idx="5">
                  <c:v>3343</c:v>
                </c:pt>
              </c:numCache>
            </c:numRef>
          </c:val>
        </c:ser>
        <c:dLbls/>
        <c:gapWidth val="219"/>
        <c:overlap val="-27"/>
        <c:axId val="57513088"/>
        <c:axId val="57577856"/>
      </c:barChart>
      <c:catAx>
        <c:axId val="575130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FDinTextCompPro-Regular" panose="02000506020000020004" pitchFamily="2" charset="0"/>
                <a:ea typeface="+mn-ea"/>
                <a:cs typeface="+mn-cs"/>
              </a:defRPr>
            </a:pPr>
            <a:endParaRPr lang="ru-RU"/>
          </a:p>
        </c:txPr>
        <c:crossAx val="57577856"/>
        <c:crosses val="autoZero"/>
        <c:auto val="1"/>
        <c:lblAlgn val="ctr"/>
        <c:lblOffset val="100"/>
      </c:catAx>
      <c:valAx>
        <c:axId val="57577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FDinTextCompPro-Regular" panose="02000506020000020004" pitchFamily="2" charset="0"/>
                <a:ea typeface="+mn-ea"/>
                <a:cs typeface="+mn-cs"/>
              </a:defRPr>
            </a:pPr>
            <a:endParaRPr lang="ru-RU"/>
          </a:p>
        </c:txPr>
        <c:crossAx val="5751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6375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7200" b="0" dirty="0">
                <a:latin typeface="PFDinTextCompPro-Regular" panose="02000506020000020004" pitchFamily="2" charset="0"/>
              </a:rPr>
              <a:t>Количество ДТП</a:t>
            </a:r>
          </a:p>
        </c:rich>
      </c:tx>
      <c:layout>
        <c:manualLayout>
          <c:xMode val="edge"/>
          <c:yMode val="edge"/>
          <c:x val="0.37751365752884397"/>
          <c:y val="9.066161618397732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6766917293233083"/>
          <c:y val="0.2"/>
          <c:w val="0.45714285714285763"/>
          <c:h val="0.723809523809524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ДТП</c:v>
                </c:pt>
              </c:strCache>
            </c:strRef>
          </c:tx>
          <c:spPr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explosion val="12"/>
          <c:dPt>
            <c:idx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1"/>
            <c:explosion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</c:v>
                </c:pt>
                <c:pt idx="1">
                  <c:v>23</c:v>
                </c:pt>
              </c:numCache>
            </c:numRef>
          </c:val>
        </c:ser>
        <c:dLbls/>
        <c:firstSliceAng val="220"/>
      </c:pieChart>
      <c:spPr>
        <a:noFill/>
        <a:ln w="67690">
          <a:noFill/>
        </a:ln>
        <a:effectLst/>
      </c:spPr>
    </c:plotArea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4784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518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6000" b="0" dirty="0">
                <a:latin typeface="PFDinTextCompPro-Regular" panose="02000506020000020004" pitchFamily="2" charset="0"/>
              </a:rPr>
              <a:t>Количество погибших</a:t>
            </a:r>
          </a:p>
        </c:rich>
      </c:tx>
      <c:layout>
        <c:manualLayout>
          <c:xMode val="edge"/>
          <c:yMode val="edge"/>
          <c:x val="0.20965170140254519"/>
          <c:y val="0.1101976099450591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4473684210526359"/>
          <c:y val="0.25179856115107918"/>
          <c:w val="0.48421052631578948"/>
          <c:h val="0.661870503597123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погибших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explosion val="5"/>
          <c:dPt>
            <c:idx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Lbls>
            <c:dLbl>
              <c:idx val="0"/>
              <c:layout>
                <c:manualLayout>
                  <c:x val="1.4941149250908836E-2"/>
                  <c:y val="0.2142282214723160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4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4000" b="1" dirty="0" smtClean="0">
                        <a:latin typeface="PFDinTextCompPro-Regular" panose="02000506020000020004" pitchFamily="2" charset="0"/>
                      </a:rPr>
                      <a:t>101 человек</a:t>
                    </a:r>
                    <a:endParaRPr lang="ru-RU" sz="1500" b="1" dirty="0">
                      <a:latin typeface="PFDinTextCompPro-Regular" panose="02000506020000020004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63383117795524E-2"/>
                  <c:y val="-0.1865470149564639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66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4000" b="1" dirty="0" smtClean="0">
                        <a:latin typeface="PFDinTextCompPro-Regular" panose="02000506020000020004" pitchFamily="2" charset="0"/>
                      </a:rPr>
                      <a:t>213</a:t>
                    </a:r>
                  </a:p>
                  <a:p>
                    <a:pPr>
                      <a:defRPr sz="1066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4000" b="1" dirty="0" smtClean="0">
                        <a:latin typeface="PFDinTextCompPro-Regular" panose="02000506020000020004" pitchFamily="2" charset="0"/>
                      </a:rPr>
                      <a:t>человек</a:t>
                    </a:r>
                    <a:endParaRPr lang="ru-RU" sz="1500" b="1" dirty="0">
                      <a:latin typeface="PFDinTextCompPro-Regular" panose="02000506020000020004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SerName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</c:v>
                </c:pt>
                <c:pt idx="1">
                  <c:v>68</c:v>
                </c:pt>
              </c:numCache>
            </c:numRef>
          </c:val>
        </c:ser>
        <c:dLbls/>
        <c:firstSliceAng val="300"/>
      </c:pieChart>
      <c:spPr>
        <a:noFill/>
        <a:ln w="67738">
          <a:noFill/>
        </a:ln>
        <a:effectLst/>
      </c:spPr>
    </c:plotArea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432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DCD2B-2A56-4C95-A168-60CA05697DCF}" type="doc">
      <dgm:prSet loTypeId="urn:microsoft.com/office/officeart/2005/8/layout/target3" loCatId="list" qsTypeId="urn:microsoft.com/office/officeart/2005/8/quickstyle/3d5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61A372D-3C08-4ECE-B130-3C3EA9ADD24E}">
      <dgm:prSet phldrT="[Текст]" custT="1"/>
      <dgm:spPr/>
      <dgm:t>
        <a:bodyPr/>
        <a:lstStyle/>
        <a:p>
          <a:r>
            <a:rPr lang="ru-RU" sz="7200" dirty="0" smtClean="0">
              <a:latin typeface="PFDinTextCompPro-Regular" panose="02000506020000020004" pitchFamily="2" charset="0"/>
            </a:rPr>
            <a:t>ДТП</a:t>
          </a:r>
          <a:endParaRPr lang="ru-RU" sz="7200" dirty="0">
            <a:latin typeface="PFDinTextCompPro-Regular" panose="02000506020000020004" pitchFamily="2" charset="0"/>
          </a:endParaRPr>
        </a:p>
      </dgm:t>
    </dgm:pt>
    <dgm:pt modelId="{7454FE21-66FB-4A41-B28E-B32792CF5668}" type="parTrans" cxnId="{EBF3BF96-3726-46A0-B375-476450BE3AFE}">
      <dgm:prSet/>
      <dgm:spPr/>
      <dgm:t>
        <a:bodyPr/>
        <a:lstStyle/>
        <a:p>
          <a:endParaRPr lang="ru-RU"/>
        </a:p>
      </dgm:t>
    </dgm:pt>
    <dgm:pt modelId="{647AF92E-5084-451E-864F-27472533FE3C}" type="sibTrans" cxnId="{EBF3BF96-3726-46A0-B375-476450BE3AFE}">
      <dgm:prSet/>
      <dgm:spPr/>
      <dgm:t>
        <a:bodyPr/>
        <a:lstStyle/>
        <a:p>
          <a:endParaRPr lang="ru-RU"/>
        </a:p>
      </dgm:t>
    </dgm:pt>
    <dgm:pt modelId="{A8320BCB-A747-4DCA-A486-6E186587778E}">
      <dgm:prSet phldrT="[Текст]" custT="1"/>
      <dgm:spPr/>
      <dgm:t>
        <a:bodyPr/>
        <a:lstStyle/>
        <a:p>
          <a:pPr marL="357188" indent="0"/>
          <a:r>
            <a:rPr lang="ru-RU" sz="7200" b="1" dirty="0" smtClean="0">
              <a:latin typeface="PFDinTextCompPro-Regular" panose="02000506020000020004" pitchFamily="2" charset="0"/>
            </a:rPr>
            <a:t>1 334             </a:t>
          </a:r>
          <a:r>
            <a:rPr lang="ru-RU" sz="7200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– 541 ДТП</a:t>
          </a:r>
          <a:endParaRPr lang="ru-RU" sz="7200" b="1" dirty="0">
            <a:solidFill>
              <a:schemeClr val="accent2"/>
            </a:solidFill>
            <a:latin typeface="PFDinTextCompPro-Regular" panose="02000506020000020004" pitchFamily="2" charset="0"/>
          </a:endParaRPr>
        </a:p>
      </dgm:t>
    </dgm:pt>
    <dgm:pt modelId="{26905F83-38C7-4496-A3C7-F8D46CB3889D}" type="parTrans" cxnId="{6E02A6E8-F6D2-4571-A922-5B1ABDA15B06}">
      <dgm:prSet/>
      <dgm:spPr/>
      <dgm:t>
        <a:bodyPr/>
        <a:lstStyle/>
        <a:p>
          <a:endParaRPr lang="ru-RU"/>
        </a:p>
      </dgm:t>
    </dgm:pt>
    <dgm:pt modelId="{86D093CF-56AC-4553-9611-137477E9E032}" type="sibTrans" cxnId="{6E02A6E8-F6D2-4571-A922-5B1ABDA15B06}">
      <dgm:prSet/>
      <dgm:spPr/>
      <dgm:t>
        <a:bodyPr/>
        <a:lstStyle/>
        <a:p>
          <a:endParaRPr lang="ru-RU"/>
        </a:p>
      </dgm:t>
    </dgm:pt>
    <dgm:pt modelId="{925465BE-B911-4842-AB5B-914116974B27}">
      <dgm:prSet phldrT="[Текст]" custT="1"/>
      <dgm:spPr/>
      <dgm:t>
        <a:bodyPr/>
        <a:lstStyle/>
        <a:p>
          <a:r>
            <a:rPr lang="ru-RU" sz="7200" dirty="0" smtClean="0">
              <a:latin typeface="PFDinTextCompPro-Regular" panose="02000506020000020004" pitchFamily="2" charset="0"/>
            </a:rPr>
            <a:t>Погибли</a:t>
          </a:r>
          <a:endParaRPr lang="ru-RU" sz="7200" dirty="0">
            <a:latin typeface="PFDinTextCompPro-Regular" panose="02000506020000020004" pitchFamily="2" charset="0"/>
          </a:endParaRPr>
        </a:p>
      </dgm:t>
    </dgm:pt>
    <dgm:pt modelId="{057F719E-B2D7-4AF0-BF05-C370E14D1C47}" type="parTrans" cxnId="{23FEB7FB-E7B7-40C0-8783-BA9EBDC63C01}">
      <dgm:prSet/>
      <dgm:spPr/>
      <dgm:t>
        <a:bodyPr/>
        <a:lstStyle/>
        <a:p>
          <a:endParaRPr lang="ru-RU"/>
        </a:p>
      </dgm:t>
    </dgm:pt>
    <dgm:pt modelId="{23372FB3-2777-477C-AD6E-CC5FB0359432}" type="sibTrans" cxnId="{23FEB7FB-E7B7-40C0-8783-BA9EBDC63C01}">
      <dgm:prSet/>
      <dgm:spPr/>
      <dgm:t>
        <a:bodyPr/>
        <a:lstStyle/>
        <a:p>
          <a:endParaRPr lang="ru-RU"/>
        </a:p>
      </dgm:t>
    </dgm:pt>
    <dgm:pt modelId="{3E82B26D-C275-4652-9E64-928369A0B4E7}">
      <dgm:prSet phldrT="[Текст]" custT="1"/>
      <dgm:spPr/>
      <dgm:t>
        <a:bodyPr/>
        <a:lstStyle/>
        <a:p>
          <a:pPr marL="357188" indent="0"/>
          <a:r>
            <a:rPr lang="ru-RU" sz="7200" b="1" dirty="0" smtClean="0">
              <a:latin typeface="PFDinTextCompPro-Regular" panose="02000506020000020004" pitchFamily="2" charset="0"/>
            </a:rPr>
            <a:t>115                              </a:t>
          </a:r>
          <a:r>
            <a:rPr lang="ru-RU" sz="7200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– 33 чел.</a:t>
          </a:r>
          <a:endParaRPr lang="ru-RU" sz="7200" b="1" dirty="0">
            <a:solidFill>
              <a:schemeClr val="accent2"/>
            </a:solidFill>
            <a:latin typeface="PFDinTextCompPro-Regular" panose="02000506020000020004" pitchFamily="2" charset="0"/>
          </a:endParaRPr>
        </a:p>
      </dgm:t>
    </dgm:pt>
    <dgm:pt modelId="{44FE5C33-0F57-4002-88FA-20D7EF8A9D06}" type="parTrans" cxnId="{E0F6C23F-5087-41ED-B8B6-02D22EB316CA}">
      <dgm:prSet/>
      <dgm:spPr/>
      <dgm:t>
        <a:bodyPr/>
        <a:lstStyle/>
        <a:p>
          <a:endParaRPr lang="ru-RU"/>
        </a:p>
      </dgm:t>
    </dgm:pt>
    <dgm:pt modelId="{8D6E2121-0040-4923-9672-8766DA11AFE3}" type="sibTrans" cxnId="{E0F6C23F-5087-41ED-B8B6-02D22EB316CA}">
      <dgm:prSet/>
      <dgm:spPr/>
      <dgm:t>
        <a:bodyPr/>
        <a:lstStyle/>
        <a:p>
          <a:endParaRPr lang="ru-RU"/>
        </a:p>
      </dgm:t>
    </dgm:pt>
    <dgm:pt modelId="{6F4AAC5E-835F-4FE3-8487-A706544E4D19}">
      <dgm:prSet phldrT="[Текст]" custT="1"/>
      <dgm:spPr/>
      <dgm:t>
        <a:bodyPr/>
        <a:lstStyle/>
        <a:p>
          <a:r>
            <a:rPr lang="ru-RU" sz="7200" dirty="0" smtClean="0">
              <a:latin typeface="PFDinTextCompPro-Regular" panose="02000506020000020004" pitchFamily="2" charset="0"/>
            </a:rPr>
            <a:t>Ранены</a:t>
          </a:r>
          <a:endParaRPr lang="ru-RU" sz="7200" dirty="0">
            <a:latin typeface="PFDinTextCompPro-Regular" panose="02000506020000020004" pitchFamily="2" charset="0"/>
          </a:endParaRPr>
        </a:p>
      </dgm:t>
    </dgm:pt>
    <dgm:pt modelId="{7D210219-AC36-4FB8-A804-3DE872743F55}" type="parTrans" cxnId="{82DE908C-8178-45E8-ABC2-0A01EAB82C78}">
      <dgm:prSet/>
      <dgm:spPr/>
      <dgm:t>
        <a:bodyPr/>
        <a:lstStyle/>
        <a:p>
          <a:endParaRPr lang="ru-RU"/>
        </a:p>
      </dgm:t>
    </dgm:pt>
    <dgm:pt modelId="{5D3DDEB7-91AA-4B58-B93C-898942D94DB3}" type="sibTrans" cxnId="{82DE908C-8178-45E8-ABC2-0A01EAB82C78}">
      <dgm:prSet/>
      <dgm:spPr/>
      <dgm:t>
        <a:bodyPr/>
        <a:lstStyle/>
        <a:p>
          <a:endParaRPr lang="ru-RU"/>
        </a:p>
      </dgm:t>
    </dgm:pt>
    <dgm:pt modelId="{D21F4650-9BDB-4F39-9293-DE6B2FAB078C}">
      <dgm:prSet phldrT="[Текст]" custT="1"/>
      <dgm:spPr/>
      <dgm:t>
        <a:bodyPr/>
        <a:lstStyle/>
        <a:p>
          <a:pPr marL="357188" indent="0"/>
          <a:r>
            <a:rPr lang="ru-RU" sz="7200" b="1" dirty="0" smtClean="0">
              <a:latin typeface="PFDinTextCompPro-Regular" panose="02000506020000020004" pitchFamily="2" charset="0"/>
            </a:rPr>
            <a:t>1 566             </a:t>
          </a:r>
          <a:r>
            <a:rPr lang="ru-RU" sz="7200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– 715 чел.</a:t>
          </a:r>
          <a:endParaRPr lang="ru-RU" sz="7200" b="1" dirty="0">
            <a:solidFill>
              <a:schemeClr val="accent2"/>
            </a:solidFill>
            <a:latin typeface="PFDinTextCompPro-Regular" panose="02000506020000020004" pitchFamily="2" charset="0"/>
          </a:endParaRPr>
        </a:p>
      </dgm:t>
    </dgm:pt>
    <dgm:pt modelId="{76262FAB-3E17-4CD6-838A-D7D717A06A1D}" type="parTrans" cxnId="{12A8B797-D537-4CF6-8E0D-BFF608EAF5BF}">
      <dgm:prSet/>
      <dgm:spPr/>
      <dgm:t>
        <a:bodyPr/>
        <a:lstStyle/>
        <a:p>
          <a:endParaRPr lang="ru-RU"/>
        </a:p>
      </dgm:t>
    </dgm:pt>
    <dgm:pt modelId="{DAD26D22-C71D-4614-B1FD-D6141EF6D190}" type="sibTrans" cxnId="{12A8B797-D537-4CF6-8E0D-BFF608EAF5BF}">
      <dgm:prSet/>
      <dgm:spPr/>
      <dgm:t>
        <a:bodyPr/>
        <a:lstStyle/>
        <a:p>
          <a:endParaRPr lang="ru-RU"/>
        </a:p>
      </dgm:t>
    </dgm:pt>
    <dgm:pt modelId="{A1F553DB-453B-4C77-BEFF-4EA98FF21A09}" type="pres">
      <dgm:prSet presAssocID="{E64DCD2B-2A56-4C95-A168-60CA05697DC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93AB0D-A9AB-41FA-922C-E6AC98090758}" type="pres">
      <dgm:prSet presAssocID="{461A372D-3C08-4ECE-B130-3C3EA9ADD24E}" presName="circle1" presStyleLbl="node1" presStyleIdx="0" presStyleCnt="3" custLinFactNeighborX="1302" custLinFactNeighborY="-782"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0BFD7285-819D-455D-BB30-25A7A6CBA128}" type="pres">
      <dgm:prSet presAssocID="{461A372D-3C08-4ECE-B130-3C3EA9ADD24E}" presName="space" presStyleCnt="0"/>
      <dgm:spPr/>
    </dgm:pt>
    <dgm:pt modelId="{6630A662-7088-4BDE-9F54-EB35F9C7ECD3}" type="pres">
      <dgm:prSet presAssocID="{461A372D-3C08-4ECE-B130-3C3EA9ADD24E}" presName="rect1" presStyleLbl="alignAcc1" presStyleIdx="0" presStyleCnt="3"/>
      <dgm:spPr/>
      <dgm:t>
        <a:bodyPr/>
        <a:lstStyle/>
        <a:p>
          <a:endParaRPr lang="ru-RU"/>
        </a:p>
      </dgm:t>
    </dgm:pt>
    <dgm:pt modelId="{AE38F6CE-4F87-4798-B3C5-8D8AC509FE38}" type="pres">
      <dgm:prSet presAssocID="{925465BE-B911-4842-AB5B-914116974B27}" presName="vertSpace2" presStyleLbl="node1" presStyleIdx="0" presStyleCnt="3"/>
      <dgm:spPr/>
    </dgm:pt>
    <dgm:pt modelId="{6C577826-A065-4E45-8C4F-5CF34F563125}" type="pres">
      <dgm:prSet presAssocID="{925465BE-B911-4842-AB5B-914116974B27}" presName="circle2" presStyleLbl="node1" presStyleIdx="1" presStyleCnt="3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3548865F-2947-43B9-BF50-E1B437A3751F}" type="pres">
      <dgm:prSet presAssocID="{925465BE-B911-4842-AB5B-914116974B27}" presName="rect2" presStyleLbl="alignAcc1" presStyleIdx="1" presStyleCnt="3"/>
      <dgm:spPr/>
      <dgm:t>
        <a:bodyPr/>
        <a:lstStyle/>
        <a:p>
          <a:endParaRPr lang="ru-RU"/>
        </a:p>
      </dgm:t>
    </dgm:pt>
    <dgm:pt modelId="{F09A229A-F1AB-47A6-B80A-4AB78C33B811}" type="pres">
      <dgm:prSet presAssocID="{6F4AAC5E-835F-4FE3-8487-A706544E4D19}" presName="vertSpace3" presStyleLbl="node1" presStyleIdx="1" presStyleCnt="3"/>
      <dgm:spPr/>
    </dgm:pt>
    <dgm:pt modelId="{423BE994-6A95-492A-9FEF-8051C332CE18}" type="pres">
      <dgm:prSet presAssocID="{6F4AAC5E-835F-4FE3-8487-A706544E4D19}" presName="circle3" presStyleLbl="node1" presStyleIdx="2" presStyleCnt="3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DD76E7D0-E109-4699-8238-793C64ACA2ED}" type="pres">
      <dgm:prSet presAssocID="{6F4AAC5E-835F-4FE3-8487-A706544E4D19}" presName="rect3" presStyleLbl="alignAcc1" presStyleIdx="2" presStyleCnt="3"/>
      <dgm:spPr/>
      <dgm:t>
        <a:bodyPr/>
        <a:lstStyle/>
        <a:p>
          <a:endParaRPr lang="ru-RU"/>
        </a:p>
      </dgm:t>
    </dgm:pt>
    <dgm:pt modelId="{6186DB79-5545-4774-A7F6-BB8159880069}" type="pres">
      <dgm:prSet presAssocID="{461A372D-3C08-4ECE-B130-3C3EA9ADD24E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92215-549B-4948-B8B9-59F2B5071C4C}" type="pres">
      <dgm:prSet presAssocID="{461A372D-3C08-4ECE-B130-3C3EA9ADD24E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8A83D-083F-47C2-9510-BDEA4C6FA66B}" type="pres">
      <dgm:prSet presAssocID="{925465BE-B911-4842-AB5B-914116974B2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C1344-E799-454D-91B8-030B82EF0021}" type="pres">
      <dgm:prSet presAssocID="{925465BE-B911-4842-AB5B-914116974B2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66F9E-7CAF-45CC-8BD7-E182F482CA0E}" type="pres">
      <dgm:prSet presAssocID="{6F4AAC5E-835F-4FE3-8487-A706544E4D1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865F1-CFE9-4996-96C3-B1504458D935}" type="pres">
      <dgm:prSet presAssocID="{6F4AAC5E-835F-4FE3-8487-A706544E4D19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C78D0F-F6F8-469C-AE1E-4B4DAD770E88}" type="presOf" srcId="{461A372D-3C08-4ECE-B130-3C3EA9ADD24E}" destId="{6630A662-7088-4BDE-9F54-EB35F9C7ECD3}" srcOrd="0" destOrd="0" presId="urn:microsoft.com/office/officeart/2005/8/layout/target3"/>
    <dgm:cxn modelId="{278F2009-DA2C-40FF-A9F3-3EED494FE781}" type="presOf" srcId="{E64DCD2B-2A56-4C95-A168-60CA05697DCF}" destId="{A1F553DB-453B-4C77-BEFF-4EA98FF21A09}" srcOrd="0" destOrd="0" presId="urn:microsoft.com/office/officeart/2005/8/layout/target3"/>
    <dgm:cxn modelId="{E5AFFBBF-FBB4-424A-A264-5B117DA9D689}" type="presOf" srcId="{3E82B26D-C275-4652-9E64-928369A0B4E7}" destId="{EF7C1344-E799-454D-91B8-030B82EF0021}" srcOrd="0" destOrd="0" presId="urn:microsoft.com/office/officeart/2005/8/layout/target3"/>
    <dgm:cxn modelId="{12A8B797-D537-4CF6-8E0D-BFF608EAF5BF}" srcId="{6F4AAC5E-835F-4FE3-8487-A706544E4D19}" destId="{D21F4650-9BDB-4F39-9293-DE6B2FAB078C}" srcOrd="0" destOrd="0" parTransId="{76262FAB-3E17-4CD6-838A-D7D717A06A1D}" sibTransId="{DAD26D22-C71D-4614-B1FD-D6141EF6D190}"/>
    <dgm:cxn modelId="{0A8B6F09-1A37-40B0-BEA0-4E45EDD3F15E}" type="presOf" srcId="{D21F4650-9BDB-4F39-9293-DE6B2FAB078C}" destId="{7DB865F1-CFE9-4996-96C3-B1504458D935}" srcOrd="0" destOrd="0" presId="urn:microsoft.com/office/officeart/2005/8/layout/target3"/>
    <dgm:cxn modelId="{6847B442-D6CC-42BB-8155-957E5958495D}" type="presOf" srcId="{6F4AAC5E-835F-4FE3-8487-A706544E4D19}" destId="{DF166F9E-7CAF-45CC-8BD7-E182F482CA0E}" srcOrd="1" destOrd="0" presId="urn:microsoft.com/office/officeart/2005/8/layout/target3"/>
    <dgm:cxn modelId="{E0F6C23F-5087-41ED-B8B6-02D22EB316CA}" srcId="{925465BE-B911-4842-AB5B-914116974B27}" destId="{3E82B26D-C275-4652-9E64-928369A0B4E7}" srcOrd="0" destOrd="0" parTransId="{44FE5C33-0F57-4002-88FA-20D7EF8A9D06}" sibTransId="{8D6E2121-0040-4923-9672-8766DA11AFE3}"/>
    <dgm:cxn modelId="{A90CCD2D-81F6-426C-9D66-151BDC29E36F}" type="presOf" srcId="{6F4AAC5E-835F-4FE3-8487-A706544E4D19}" destId="{DD76E7D0-E109-4699-8238-793C64ACA2ED}" srcOrd="0" destOrd="0" presId="urn:microsoft.com/office/officeart/2005/8/layout/target3"/>
    <dgm:cxn modelId="{0D9C9F34-6FF2-49B6-BFA1-EE8C79ED718D}" type="presOf" srcId="{925465BE-B911-4842-AB5B-914116974B27}" destId="{3548865F-2947-43B9-BF50-E1B437A3751F}" srcOrd="0" destOrd="0" presId="urn:microsoft.com/office/officeart/2005/8/layout/target3"/>
    <dgm:cxn modelId="{4B344D70-B91D-4676-9F70-2F2B9C2E17C7}" type="presOf" srcId="{461A372D-3C08-4ECE-B130-3C3EA9ADD24E}" destId="{6186DB79-5545-4774-A7F6-BB8159880069}" srcOrd="1" destOrd="0" presId="urn:microsoft.com/office/officeart/2005/8/layout/target3"/>
    <dgm:cxn modelId="{EBF3BF96-3726-46A0-B375-476450BE3AFE}" srcId="{E64DCD2B-2A56-4C95-A168-60CA05697DCF}" destId="{461A372D-3C08-4ECE-B130-3C3EA9ADD24E}" srcOrd="0" destOrd="0" parTransId="{7454FE21-66FB-4A41-B28E-B32792CF5668}" sibTransId="{647AF92E-5084-451E-864F-27472533FE3C}"/>
    <dgm:cxn modelId="{82DE908C-8178-45E8-ABC2-0A01EAB82C78}" srcId="{E64DCD2B-2A56-4C95-A168-60CA05697DCF}" destId="{6F4AAC5E-835F-4FE3-8487-A706544E4D19}" srcOrd="2" destOrd="0" parTransId="{7D210219-AC36-4FB8-A804-3DE872743F55}" sibTransId="{5D3DDEB7-91AA-4B58-B93C-898942D94DB3}"/>
    <dgm:cxn modelId="{FCC58914-E9F5-48BC-B1ED-5E63E25E6AE6}" type="presOf" srcId="{A8320BCB-A747-4DCA-A486-6E186587778E}" destId="{77392215-549B-4948-B8B9-59F2B5071C4C}" srcOrd="0" destOrd="0" presId="urn:microsoft.com/office/officeart/2005/8/layout/target3"/>
    <dgm:cxn modelId="{23FEB7FB-E7B7-40C0-8783-BA9EBDC63C01}" srcId="{E64DCD2B-2A56-4C95-A168-60CA05697DCF}" destId="{925465BE-B911-4842-AB5B-914116974B27}" srcOrd="1" destOrd="0" parTransId="{057F719E-B2D7-4AF0-BF05-C370E14D1C47}" sibTransId="{23372FB3-2777-477C-AD6E-CC5FB0359432}"/>
    <dgm:cxn modelId="{6E02A6E8-F6D2-4571-A922-5B1ABDA15B06}" srcId="{461A372D-3C08-4ECE-B130-3C3EA9ADD24E}" destId="{A8320BCB-A747-4DCA-A486-6E186587778E}" srcOrd="0" destOrd="0" parTransId="{26905F83-38C7-4496-A3C7-F8D46CB3889D}" sibTransId="{86D093CF-56AC-4553-9611-137477E9E032}"/>
    <dgm:cxn modelId="{2A6E696D-7194-4567-A652-A420429C6E99}" type="presOf" srcId="{925465BE-B911-4842-AB5B-914116974B27}" destId="{93A8A83D-083F-47C2-9510-BDEA4C6FA66B}" srcOrd="1" destOrd="0" presId="urn:microsoft.com/office/officeart/2005/8/layout/target3"/>
    <dgm:cxn modelId="{061C52F4-7951-4B6D-9251-EB2D5A8615C5}" type="presParOf" srcId="{A1F553DB-453B-4C77-BEFF-4EA98FF21A09}" destId="{9193AB0D-A9AB-41FA-922C-E6AC98090758}" srcOrd="0" destOrd="0" presId="urn:microsoft.com/office/officeart/2005/8/layout/target3"/>
    <dgm:cxn modelId="{C96AAEFC-A8CC-47E1-AEB3-B812420476D5}" type="presParOf" srcId="{A1F553DB-453B-4C77-BEFF-4EA98FF21A09}" destId="{0BFD7285-819D-455D-BB30-25A7A6CBA128}" srcOrd="1" destOrd="0" presId="urn:microsoft.com/office/officeart/2005/8/layout/target3"/>
    <dgm:cxn modelId="{29539D0A-CD45-41D2-9452-F63FCE87C97E}" type="presParOf" srcId="{A1F553DB-453B-4C77-BEFF-4EA98FF21A09}" destId="{6630A662-7088-4BDE-9F54-EB35F9C7ECD3}" srcOrd="2" destOrd="0" presId="urn:microsoft.com/office/officeart/2005/8/layout/target3"/>
    <dgm:cxn modelId="{A337973F-B27F-4F30-AEC6-1949D1E596AD}" type="presParOf" srcId="{A1F553DB-453B-4C77-BEFF-4EA98FF21A09}" destId="{AE38F6CE-4F87-4798-B3C5-8D8AC509FE38}" srcOrd="3" destOrd="0" presId="urn:microsoft.com/office/officeart/2005/8/layout/target3"/>
    <dgm:cxn modelId="{48DDEC81-D34D-4783-AF3C-154EB32F7DDB}" type="presParOf" srcId="{A1F553DB-453B-4C77-BEFF-4EA98FF21A09}" destId="{6C577826-A065-4E45-8C4F-5CF34F563125}" srcOrd="4" destOrd="0" presId="urn:microsoft.com/office/officeart/2005/8/layout/target3"/>
    <dgm:cxn modelId="{892AD014-C518-4D01-9627-FD1EB20549A0}" type="presParOf" srcId="{A1F553DB-453B-4C77-BEFF-4EA98FF21A09}" destId="{3548865F-2947-43B9-BF50-E1B437A3751F}" srcOrd="5" destOrd="0" presId="urn:microsoft.com/office/officeart/2005/8/layout/target3"/>
    <dgm:cxn modelId="{BACF98EB-174D-4CED-A317-3ED497E904BE}" type="presParOf" srcId="{A1F553DB-453B-4C77-BEFF-4EA98FF21A09}" destId="{F09A229A-F1AB-47A6-B80A-4AB78C33B811}" srcOrd="6" destOrd="0" presId="urn:microsoft.com/office/officeart/2005/8/layout/target3"/>
    <dgm:cxn modelId="{7FE52A76-277E-4DE1-8EA2-B2D5FAEBAC0F}" type="presParOf" srcId="{A1F553DB-453B-4C77-BEFF-4EA98FF21A09}" destId="{423BE994-6A95-492A-9FEF-8051C332CE18}" srcOrd="7" destOrd="0" presId="urn:microsoft.com/office/officeart/2005/8/layout/target3"/>
    <dgm:cxn modelId="{1F1CAA46-08EB-4233-815A-A9283ADFE273}" type="presParOf" srcId="{A1F553DB-453B-4C77-BEFF-4EA98FF21A09}" destId="{DD76E7D0-E109-4699-8238-793C64ACA2ED}" srcOrd="8" destOrd="0" presId="urn:microsoft.com/office/officeart/2005/8/layout/target3"/>
    <dgm:cxn modelId="{1EE2C484-F37B-475A-ADC4-EFD1089DD103}" type="presParOf" srcId="{A1F553DB-453B-4C77-BEFF-4EA98FF21A09}" destId="{6186DB79-5545-4774-A7F6-BB8159880069}" srcOrd="9" destOrd="0" presId="urn:microsoft.com/office/officeart/2005/8/layout/target3"/>
    <dgm:cxn modelId="{178A8261-FB9E-4A5E-A7E7-90BD59FA5D37}" type="presParOf" srcId="{A1F553DB-453B-4C77-BEFF-4EA98FF21A09}" destId="{77392215-549B-4948-B8B9-59F2B5071C4C}" srcOrd="10" destOrd="0" presId="urn:microsoft.com/office/officeart/2005/8/layout/target3"/>
    <dgm:cxn modelId="{95E872E8-97C6-40C2-8E79-42BD8FCA5221}" type="presParOf" srcId="{A1F553DB-453B-4C77-BEFF-4EA98FF21A09}" destId="{93A8A83D-083F-47C2-9510-BDEA4C6FA66B}" srcOrd="11" destOrd="0" presId="urn:microsoft.com/office/officeart/2005/8/layout/target3"/>
    <dgm:cxn modelId="{DBE75A26-FED4-473E-B47E-BA8F0AD770CC}" type="presParOf" srcId="{A1F553DB-453B-4C77-BEFF-4EA98FF21A09}" destId="{EF7C1344-E799-454D-91B8-030B82EF0021}" srcOrd="12" destOrd="0" presId="urn:microsoft.com/office/officeart/2005/8/layout/target3"/>
    <dgm:cxn modelId="{F51F81B6-A372-4AC8-BA88-D60EB8A56565}" type="presParOf" srcId="{A1F553DB-453B-4C77-BEFF-4EA98FF21A09}" destId="{DF166F9E-7CAF-45CC-8BD7-E182F482CA0E}" srcOrd="13" destOrd="0" presId="urn:microsoft.com/office/officeart/2005/8/layout/target3"/>
    <dgm:cxn modelId="{9FC097F5-9C45-46AB-822C-D2EA7BE0FE9D}" type="presParOf" srcId="{A1F553DB-453B-4C77-BEFF-4EA98FF21A09}" destId="{7DB865F1-CFE9-4996-96C3-B1504458D935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4B0D7-8A97-402B-B20B-FACFD9416AA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4196C1-AD61-4FC8-9C7E-9498FC96D45D}">
      <dgm:prSet phldrT="[Текст]" custT="1"/>
      <dgm:spPr/>
      <dgm:t>
        <a:bodyPr/>
        <a:lstStyle/>
        <a:p>
          <a:pPr algn="ctr"/>
          <a:r>
            <a:rPr lang="ru-RU" sz="5000" dirty="0" smtClean="0">
              <a:latin typeface="PFDinTextCompPro-Regular" panose="02000506020000020004" pitchFamily="2" charset="0"/>
            </a:rPr>
            <a:t>Состояние на 01.01.2017 -       </a:t>
          </a:r>
          <a:r>
            <a:rPr lang="ru-RU" sz="5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61,7%                 </a:t>
          </a:r>
          <a:endParaRPr lang="ru-RU" sz="50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gm:t>
    </dgm:pt>
    <dgm:pt modelId="{B968A81E-ACC1-497A-8225-563695E014F8}" type="parTrans" cxnId="{F8A689B7-B7F4-4E59-9199-908B67E46CD5}">
      <dgm:prSet/>
      <dgm:spPr/>
      <dgm:t>
        <a:bodyPr/>
        <a:lstStyle/>
        <a:p>
          <a:endParaRPr lang="ru-RU"/>
        </a:p>
      </dgm:t>
    </dgm:pt>
    <dgm:pt modelId="{71457FAE-1BF8-4040-AF57-7903E5E7F1C8}" type="sibTrans" cxnId="{F8A689B7-B7F4-4E59-9199-908B67E46CD5}">
      <dgm:prSet/>
      <dgm:spPr/>
      <dgm:t>
        <a:bodyPr/>
        <a:lstStyle/>
        <a:p>
          <a:endParaRPr lang="ru-RU"/>
        </a:p>
      </dgm:t>
    </dgm:pt>
    <dgm:pt modelId="{B426517F-CC1D-43DD-AF66-C1CFAAE4F756}">
      <dgm:prSet phldrT="[Текст]" custT="1"/>
      <dgm:spPr/>
      <dgm:t>
        <a:bodyPr/>
        <a:lstStyle/>
        <a:p>
          <a:pPr algn="ctr"/>
          <a:r>
            <a:rPr lang="ru-RU" sz="5000" dirty="0" smtClean="0">
              <a:latin typeface="PFDinTextCompPro-Regular" panose="02000506020000020004" pitchFamily="2" charset="0"/>
            </a:rPr>
            <a:t>Планировалось достигнуть       </a:t>
          </a:r>
          <a:r>
            <a:rPr lang="ru-RU" sz="5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70,7%</a:t>
          </a:r>
          <a:endParaRPr lang="ru-RU" sz="50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gm:t>
    </dgm:pt>
    <dgm:pt modelId="{336E55F8-E390-4AAB-86C6-FF1F824F2821}" type="parTrans" cxnId="{4535E233-E8A0-4BCD-82E4-349106D29798}">
      <dgm:prSet/>
      <dgm:spPr/>
      <dgm:t>
        <a:bodyPr/>
        <a:lstStyle/>
        <a:p>
          <a:endParaRPr lang="ru-RU"/>
        </a:p>
      </dgm:t>
    </dgm:pt>
    <dgm:pt modelId="{9FABB9B9-1381-4364-B0F2-FAD39C00CCC8}" type="sibTrans" cxnId="{4535E233-E8A0-4BCD-82E4-349106D29798}">
      <dgm:prSet/>
      <dgm:spPr/>
      <dgm:t>
        <a:bodyPr/>
        <a:lstStyle/>
        <a:p>
          <a:endParaRPr lang="ru-RU"/>
        </a:p>
      </dgm:t>
    </dgm:pt>
    <dgm:pt modelId="{E444C728-AD38-4935-8D8D-3296D078E6A2}">
      <dgm:prSet phldrT="[Текст]" custT="1"/>
      <dgm:spPr/>
      <dgm:t>
        <a:bodyPr/>
        <a:lstStyle/>
        <a:p>
          <a:pPr algn="ctr"/>
          <a:r>
            <a:rPr lang="ru-RU" sz="5000" dirty="0" smtClean="0">
              <a:latin typeface="PFDinTextCompPro-Regular" panose="02000506020000020004" pitchFamily="2" charset="0"/>
            </a:rPr>
            <a:t>Достигли в 2017 году             </a:t>
          </a:r>
          <a:r>
            <a:rPr lang="ru-RU" sz="5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70,7%</a:t>
          </a:r>
          <a:endParaRPr lang="ru-RU" sz="50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gm:t>
    </dgm:pt>
    <dgm:pt modelId="{0B8EDCEC-6D97-426E-8C47-7614B61A1426}" type="parTrans" cxnId="{BE5A6414-093A-4CF5-AB6A-805FA945230A}">
      <dgm:prSet/>
      <dgm:spPr/>
      <dgm:t>
        <a:bodyPr/>
        <a:lstStyle/>
        <a:p>
          <a:endParaRPr lang="ru-RU"/>
        </a:p>
      </dgm:t>
    </dgm:pt>
    <dgm:pt modelId="{D69EB9E2-E7F5-4C61-A23C-0ECE12DF6816}" type="sibTrans" cxnId="{BE5A6414-093A-4CF5-AB6A-805FA945230A}">
      <dgm:prSet/>
      <dgm:spPr/>
      <dgm:t>
        <a:bodyPr/>
        <a:lstStyle/>
        <a:p>
          <a:endParaRPr lang="ru-RU"/>
        </a:p>
      </dgm:t>
    </dgm:pt>
    <dgm:pt modelId="{FC6D1D6F-84C4-4531-995C-9520406053FA}" type="pres">
      <dgm:prSet presAssocID="{1C64B0D7-8A97-402B-B20B-FACFD9416AA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100D8B1-CD42-4B8B-BBBE-5CAA83180A46}" type="pres">
      <dgm:prSet presAssocID="{9D4196C1-AD61-4FC8-9C7E-9498FC96D45D}" presName="composite" presStyleCnt="0"/>
      <dgm:spPr/>
    </dgm:pt>
    <dgm:pt modelId="{A48E1EF7-BE76-4453-B67E-FBA6822062F8}" type="pres">
      <dgm:prSet presAssocID="{9D4196C1-AD61-4FC8-9C7E-9498FC96D45D}" presName="LShape" presStyleLbl="alignNode1" presStyleIdx="0" presStyleCnt="5" custScaleX="161409"/>
      <dgm:spPr>
        <a:solidFill>
          <a:schemeClr val="accent2">
            <a:lumMod val="40000"/>
            <a:lumOff val="60000"/>
          </a:schemeClr>
        </a:solidFill>
      </dgm:spPr>
    </dgm:pt>
    <dgm:pt modelId="{17975BBF-6AC8-4D65-B32D-0AB8D0F6C1B2}" type="pres">
      <dgm:prSet presAssocID="{9D4196C1-AD61-4FC8-9C7E-9498FC96D45D}" presName="ParentText" presStyleLbl="revTx" presStyleIdx="0" presStyleCnt="3" custScaleX="1714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AB2BD-4BDC-45F4-A3DB-C25906AB777D}" type="pres">
      <dgm:prSet presAssocID="{9D4196C1-AD61-4FC8-9C7E-9498FC96D45D}" presName="Triangle" presStyleLbl="alignNode1" presStyleIdx="1" presStyleCnt="5" custLinFactX="86329" custLinFactNeighborX="100000" custLinFactNeighborY="-7555"/>
      <dgm:spPr>
        <a:solidFill>
          <a:schemeClr val="accent2">
            <a:lumMod val="75000"/>
          </a:schemeClr>
        </a:solidFill>
      </dgm:spPr>
    </dgm:pt>
    <dgm:pt modelId="{8388C2D3-2778-421F-BB12-8D111C016F22}" type="pres">
      <dgm:prSet presAssocID="{71457FAE-1BF8-4040-AF57-7903E5E7F1C8}" presName="sibTrans" presStyleCnt="0"/>
      <dgm:spPr/>
    </dgm:pt>
    <dgm:pt modelId="{5509AF54-7383-4EDB-8258-C285EC976CC4}" type="pres">
      <dgm:prSet presAssocID="{71457FAE-1BF8-4040-AF57-7903E5E7F1C8}" presName="space" presStyleCnt="0"/>
      <dgm:spPr/>
    </dgm:pt>
    <dgm:pt modelId="{C1D02FE0-1C15-41FF-999C-9ECED69057FB}" type="pres">
      <dgm:prSet presAssocID="{B426517F-CC1D-43DD-AF66-C1CFAAE4F756}" presName="composite" presStyleCnt="0"/>
      <dgm:spPr/>
    </dgm:pt>
    <dgm:pt modelId="{08205F06-7822-40E8-A385-54ED76A38801}" type="pres">
      <dgm:prSet presAssocID="{B426517F-CC1D-43DD-AF66-C1CFAAE4F756}" presName="LShape" presStyleLbl="alignNode1" presStyleIdx="2" presStyleCnt="5" custScaleX="162054"/>
      <dgm:spPr>
        <a:solidFill>
          <a:schemeClr val="accent2">
            <a:lumMod val="60000"/>
            <a:lumOff val="40000"/>
          </a:schemeClr>
        </a:solidFill>
      </dgm:spPr>
    </dgm:pt>
    <dgm:pt modelId="{D461C364-E038-4765-9034-0A4101801245}" type="pres">
      <dgm:prSet presAssocID="{B426517F-CC1D-43DD-AF66-C1CFAAE4F756}" presName="ParentText" presStyleLbl="revTx" presStyleIdx="1" presStyleCnt="3" custScaleX="1710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FC22-F8B2-4210-AC38-C67440416B1B}" type="pres">
      <dgm:prSet presAssocID="{B426517F-CC1D-43DD-AF66-C1CFAAE4F756}" presName="Triangle" presStyleLbl="alignNode1" presStyleIdx="3" presStyleCnt="5" custLinFactX="89747" custLinFactNeighborX="100000" custLinFactNeighborY="3757"/>
      <dgm:spPr>
        <a:solidFill>
          <a:schemeClr val="accent2">
            <a:lumMod val="75000"/>
          </a:schemeClr>
        </a:solidFill>
      </dgm:spPr>
    </dgm:pt>
    <dgm:pt modelId="{251E175B-F1B5-4BFA-9738-9316A76EE090}" type="pres">
      <dgm:prSet presAssocID="{9FABB9B9-1381-4364-B0F2-FAD39C00CCC8}" presName="sibTrans" presStyleCnt="0"/>
      <dgm:spPr/>
    </dgm:pt>
    <dgm:pt modelId="{A5EAB9AF-BF38-412E-8689-08264DD1ACB1}" type="pres">
      <dgm:prSet presAssocID="{9FABB9B9-1381-4364-B0F2-FAD39C00CCC8}" presName="space" presStyleCnt="0"/>
      <dgm:spPr/>
    </dgm:pt>
    <dgm:pt modelId="{3AD0C50F-291A-4408-915A-208A432C82D6}" type="pres">
      <dgm:prSet presAssocID="{E444C728-AD38-4935-8D8D-3296D078E6A2}" presName="composite" presStyleCnt="0"/>
      <dgm:spPr/>
    </dgm:pt>
    <dgm:pt modelId="{C44AB821-FBE2-4E9E-9045-3F3F73868AF5}" type="pres">
      <dgm:prSet presAssocID="{E444C728-AD38-4935-8D8D-3296D078E6A2}" presName="LShape" presStyleLbl="alignNode1" presStyleIdx="4" presStyleCnt="5" custScaleX="142726"/>
      <dgm:spPr>
        <a:solidFill>
          <a:schemeClr val="accent2"/>
        </a:solidFill>
      </dgm:spPr>
    </dgm:pt>
    <dgm:pt modelId="{F1C3FF81-6E3C-4B6E-93B3-89C1E1C1899D}" type="pres">
      <dgm:prSet presAssocID="{E444C728-AD38-4935-8D8D-3296D078E6A2}" presName="ParentText" presStyleLbl="revTx" presStyleIdx="2" presStyleCnt="3" custScaleX="1441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5A6414-093A-4CF5-AB6A-805FA945230A}" srcId="{1C64B0D7-8A97-402B-B20B-FACFD9416AAC}" destId="{E444C728-AD38-4935-8D8D-3296D078E6A2}" srcOrd="2" destOrd="0" parTransId="{0B8EDCEC-6D97-426E-8C47-7614B61A1426}" sibTransId="{D69EB9E2-E7F5-4C61-A23C-0ECE12DF6816}"/>
    <dgm:cxn modelId="{172880A3-3215-4869-8EE7-0417A8354534}" type="presOf" srcId="{E444C728-AD38-4935-8D8D-3296D078E6A2}" destId="{F1C3FF81-6E3C-4B6E-93B3-89C1E1C1899D}" srcOrd="0" destOrd="0" presId="urn:microsoft.com/office/officeart/2009/3/layout/StepUpProcess"/>
    <dgm:cxn modelId="{4535E233-E8A0-4BCD-82E4-349106D29798}" srcId="{1C64B0D7-8A97-402B-B20B-FACFD9416AAC}" destId="{B426517F-CC1D-43DD-AF66-C1CFAAE4F756}" srcOrd="1" destOrd="0" parTransId="{336E55F8-E390-4AAB-86C6-FF1F824F2821}" sibTransId="{9FABB9B9-1381-4364-B0F2-FAD39C00CCC8}"/>
    <dgm:cxn modelId="{CD583AFD-83F5-4A16-9EA6-CD030E35DE9D}" type="presOf" srcId="{B426517F-CC1D-43DD-AF66-C1CFAAE4F756}" destId="{D461C364-E038-4765-9034-0A4101801245}" srcOrd="0" destOrd="0" presId="urn:microsoft.com/office/officeart/2009/3/layout/StepUpProcess"/>
    <dgm:cxn modelId="{B7F31B34-E290-4B46-8FC8-EE8E237C1F7A}" type="presOf" srcId="{1C64B0D7-8A97-402B-B20B-FACFD9416AAC}" destId="{FC6D1D6F-84C4-4531-995C-9520406053FA}" srcOrd="0" destOrd="0" presId="urn:microsoft.com/office/officeart/2009/3/layout/StepUpProcess"/>
    <dgm:cxn modelId="{893C2247-E84D-4274-83A1-018BF2BF2DBE}" type="presOf" srcId="{9D4196C1-AD61-4FC8-9C7E-9498FC96D45D}" destId="{17975BBF-6AC8-4D65-B32D-0AB8D0F6C1B2}" srcOrd="0" destOrd="0" presId="urn:microsoft.com/office/officeart/2009/3/layout/StepUpProcess"/>
    <dgm:cxn modelId="{F8A689B7-B7F4-4E59-9199-908B67E46CD5}" srcId="{1C64B0D7-8A97-402B-B20B-FACFD9416AAC}" destId="{9D4196C1-AD61-4FC8-9C7E-9498FC96D45D}" srcOrd="0" destOrd="0" parTransId="{B968A81E-ACC1-497A-8225-563695E014F8}" sibTransId="{71457FAE-1BF8-4040-AF57-7903E5E7F1C8}"/>
    <dgm:cxn modelId="{62B7D7DC-667E-460F-A461-701F2CD3F778}" type="presParOf" srcId="{FC6D1D6F-84C4-4531-995C-9520406053FA}" destId="{9100D8B1-CD42-4B8B-BBBE-5CAA83180A46}" srcOrd="0" destOrd="0" presId="urn:microsoft.com/office/officeart/2009/3/layout/StepUpProcess"/>
    <dgm:cxn modelId="{16337C34-3865-4EB8-9EE2-2167F11272FF}" type="presParOf" srcId="{9100D8B1-CD42-4B8B-BBBE-5CAA83180A46}" destId="{A48E1EF7-BE76-4453-B67E-FBA6822062F8}" srcOrd="0" destOrd="0" presId="urn:microsoft.com/office/officeart/2009/3/layout/StepUpProcess"/>
    <dgm:cxn modelId="{9BD0C384-0ED4-4F4C-AEC3-C7CC2FB4F8C9}" type="presParOf" srcId="{9100D8B1-CD42-4B8B-BBBE-5CAA83180A46}" destId="{17975BBF-6AC8-4D65-B32D-0AB8D0F6C1B2}" srcOrd="1" destOrd="0" presId="urn:microsoft.com/office/officeart/2009/3/layout/StepUpProcess"/>
    <dgm:cxn modelId="{572D60C6-C0E6-4FEE-8F56-6A4130830332}" type="presParOf" srcId="{9100D8B1-CD42-4B8B-BBBE-5CAA83180A46}" destId="{6B0AB2BD-4BDC-45F4-A3DB-C25906AB777D}" srcOrd="2" destOrd="0" presId="urn:microsoft.com/office/officeart/2009/3/layout/StepUpProcess"/>
    <dgm:cxn modelId="{A134E2E3-33D6-4596-86ED-D0ACA135622D}" type="presParOf" srcId="{FC6D1D6F-84C4-4531-995C-9520406053FA}" destId="{8388C2D3-2778-421F-BB12-8D111C016F22}" srcOrd="1" destOrd="0" presId="urn:microsoft.com/office/officeart/2009/3/layout/StepUpProcess"/>
    <dgm:cxn modelId="{F6B38DA1-F7AF-4E8C-B6C3-55DDC9835D91}" type="presParOf" srcId="{8388C2D3-2778-421F-BB12-8D111C016F22}" destId="{5509AF54-7383-4EDB-8258-C285EC976CC4}" srcOrd="0" destOrd="0" presId="urn:microsoft.com/office/officeart/2009/3/layout/StepUpProcess"/>
    <dgm:cxn modelId="{42D07349-9755-41FC-A8B5-A0E4EAE1B460}" type="presParOf" srcId="{FC6D1D6F-84C4-4531-995C-9520406053FA}" destId="{C1D02FE0-1C15-41FF-999C-9ECED69057FB}" srcOrd="2" destOrd="0" presId="urn:microsoft.com/office/officeart/2009/3/layout/StepUpProcess"/>
    <dgm:cxn modelId="{03C81090-1A7D-4174-AF2B-AC9D51CF0C8E}" type="presParOf" srcId="{C1D02FE0-1C15-41FF-999C-9ECED69057FB}" destId="{08205F06-7822-40E8-A385-54ED76A38801}" srcOrd="0" destOrd="0" presId="urn:microsoft.com/office/officeart/2009/3/layout/StepUpProcess"/>
    <dgm:cxn modelId="{A447F92E-076B-480D-B570-1612A140F31B}" type="presParOf" srcId="{C1D02FE0-1C15-41FF-999C-9ECED69057FB}" destId="{D461C364-E038-4765-9034-0A4101801245}" srcOrd="1" destOrd="0" presId="urn:microsoft.com/office/officeart/2009/3/layout/StepUpProcess"/>
    <dgm:cxn modelId="{7428B55B-468A-4F7F-AB89-510F3A4DEEF5}" type="presParOf" srcId="{C1D02FE0-1C15-41FF-999C-9ECED69057FB}" destId="{8ED1FC22-F8B2-4210-AC38-C67440416B1B}" srcOrd="2" destOrd="0" presId="urn:microsoft.com/office/officeart/2009/3/layout/StepUpProcess"/>
    <dgm:cxn modelId="{FEA311A1-6EE7-4FD9-B5EE-6E8EF89A7AB1}" type="presParOf" srcId="{FC6D1D6F-84C4-4531-995C-9520406053FA}" destId="{251E175B-F1B5-4BFA-9738-9316A76EE090}" srcOrd="3" destOrd="0" presId="urn:microsoft.com/office/officeart/2009/3/layout/StepUpProcess"/>
    <dgm:cxn modelId="{BC7B4229-8BEB-40EE-89CB-5B239D991D4E}" type="presParOf" srcId="{251E175B-F1B5-4BFA-9738-9316A76EE090}" destId="{A5EAB9AF-BF38-412E-8689-08264DD1ACB1}" srcOrd="0" destOrd="0" presId="urn:microsoft.com/office/officeart/2009/3/layout/StepUpProcess"/>
    <dgm:cxn modelId="{4E846269-6B42-48F5-9B02-07848C6007E4}" type="presParOf" srcId="{FC6D1D6F-84C4-4531-995C-9520406053FA}" destId="{3AD0C50F-291A-4408-915A-208A432C82D6}" srcOrd="4" destOrd="0" presId="urn:microsoft.com/office/officeart/2009/3/layout/StepUpProcess"/>
    <dgm:cxn modelId="{1F964ECA-3A1C-4CD1-89EB-A5FDB7AAC779}" type="presParOf" srcId="{3AD0C50F-291A-4408-915A-208A432C82D6}" destId="{C44AB821-FBE2-4E9E-9045-3F3F73868AF5}" srcOrd="0" destOrd="0" presId="urn:microsoft.com/office/officeart/2009/3/layout/StepUpProcess"/>
    <dgm:cxn modelId="{6A9A16FF-0352-4004-8CF1-FF313175306D}" type="presParOf" srcId="{3AD0C50F-291A-4408-915A-208A432C82D6}" destId="{F1C3FF81-6E3C-4B6E-93B3-89C1E1C1899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64B0D7-8A97-402B-B20B-FACFD9416AA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4196C1-AD61-4FC8-9C7E-9498FC96D45D}">
      <dgm:prSet phldrT="[Текст]" custT="1"/>
      <dgm:spPr/>
      <dgm:t>
        <a:bodyPr/>
        <a:lstStyle/>
        <a:p>
          <a:pPr algn="ctr"/>
          <a:r>
            <a:rPr lang="ru-RU" sz="5000" dirty="0" smtClean="0">
              <a:latin typeface="PFDinTextCompPro-Regular" panose="02000506020000020004" pitchFamily="2" charset="0"/>
            </a:rPr>
            <a:t>Состояние на 01.01.2017 - </a:t>
          </a:r>
          <a:r>
            <a:rPr lang="ru-RU" sz="5000" b="1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73,1%</a:t>
          </a:r>
          <a:r>
            <a:rPr lang="ru-RU" sz="5000" dirty="0" smtClean="0">
              <a:latin typeface="PFDinTextCompPro-Regular" panose="02000506020000020004" pitchFamily="2" charset="0"/>
            </a:rPr>
            <a:t>                 </a:t>
          </a:r>
          <a:endParaRPr lang="ru-RU" sz="5000" dirty="0">
            <a:latin typeface="PFDinTextCompPro-Regular" panose="02000506020000020004" pitchFamily="2" charset="0"/>
          </a:endParaRPr>
        </a:p>
      </dgm:t>
    </dgm:pt>
    <dgm:pt modelId="{B968A81E-ACC1-497A-8225-563695E014F8}" type="parTrans" cxnId="{F8A689B7-B7F4-4E59-9199-908B67E46CD5}">
      <dgm:prSet/>
      <dgm:spPr/>
      <dgm:t>
        <a:bodyPr/>
        <a:lstStyle/>
        <a:p>
          <a:pPr algn="ctr"/>
          <a:endParaRPr lang="ru-RU"/>
        </a:p>
      </dgm:t>
    </dgm:pt>
    <dgm:pt modelId="{71457FAE-1BF8-4040-AF57-7903E5E7F1C8}" type="sibTrans" cxnId="{F8A689B7-B7F4-4E59-9199-908B67E46CD5}">
      <dgm:prSet/>
      <dgm:spPr/>
      <dgm:t>
        <a:bodyPr/>
        <a:lstStyle/>
        <a:p>
          <a:pPr algn="ctr"/>
          <a:endParaRPr lang="ru-RU"/>
        </a:p>
      </dgm:t>
    </dgm:pt>
    <dgm:pt modelId="{B426517F-CC1D-43DD-AF66-C1CFAAE4F756}">
      <dgm:prSet phldrT="[Текст]" custT="1"/>
      <dgm:spPr/>
      <dgm:t>
        <a:bodyPr/>
        <a:lstStyle/>
        <a:p>
          <a:pPr algn="ctr"/>
          <a:r>
            <a:rPr lang="ru-RU" sz="5000" dirty="0" smtClean="0">
              <a:latin typeface="PFDinTextCompPro-Regular" panose="02000506020000020004" pitchFamily="2" charset="0"/>
            </a:rPr>
            <a:t>Планировалось достигнуть -      </a:t>
          </a:r>
          <a:r>
            <a:rPr lang="ru-RU" sz="5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73,7%</a:t>
          </a:r>
          <a:endParaRPr lang="ru-RU" sz="50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gm:t>
    </dgm:pt>
    <dgm:pt modelId="{336E55F8-E390-4AAB-86C6-FF1F824F2821}" type="parTrans" cxnId="{4535E233-E8A0-4BCD-82E4-349106D29798}">
      <dgm:prSet/>
      <dgm:spPr/>
      <dgm:t>
        <a:bodyPr/>
        <a:lstStyle/>
        <a:p>
          <a:pPr algn="ctr"/>
          <a:endParaRPr lang="ru-RU"/>
        </a:p>
      </dgm:t>
    </dgm:pt>
    <dgm:pt modelId="{9FABB9B9-1381-4364-B0F2-FAD39C00CCC8}" type="sibTrans" cxnId="{4535E233-E8A0-4BCD-82E4-349106D29798}">
      <dgm:prSet/>
      <dgm:spPr/>
      <dgm:t>
        <a:bodyPr/>
        <a:lstStyle/>
        <a:p>
          <a:pPr algn="ctr"/>
          <a:endParaRPr lang="ru-RU"/>
        </a:p>
      </dgm:t>
    </dgm:pt>
    <dgm:pt modelId="{E444C728-AD38-4935-8D8D-3296D078E6A2}">
      <dgm:prSet phldrT="[Текст]" custT="1"/>
      <dgm:spPr/>
      <dgm:t>
        <a:bodyPr/>
        <a:lstStyle/>
        <a:p>
          <a:pPr algn="ctr"/>
          <a:r>
            <a:rPr lang="ru-RU" sz="5000" dirty="0" smtClean="0">
              <a:latin typeface="PFDinTextCompPro-Regular" panose="02000506020000020004" pitchFamily="2" charset="0"/>
            </a:rPr>
            <a:t>Достигли в 2017 году -                </a:t>
          </a:r>
          <a:r>
            <a:rPr lang="ru-RU" sz="5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74,7%</a:t>
          </a:r>
          <a:endParaRPr lang="ru-RU" sz="50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gm:t>
    </dgm:pt>
    <dgm:pt modelId="{0B8EDCEC-6D97-426E-8C47-7614B61A1426}" type="parTrans" cxnId="{BE5A6414-093A-4CF5-AB6A-805FA945230A}">
      <dgm:prSet/>
      <dgm:spPr/>
      <dgm:t>
        <a:bodyPr/>
        <a:lstStyle/>
        <a:p>
          <a:pPr algn="ctr"/>
          <a:endParaRPr lang="ru-RU"/>
        </a:p>
      </dgm:t>
    </dgm:pt>
    <dgm:pt modelId="{D69EB9E2-E7F5-4C61-A23C-0ECE12DF6816}" type="sibTrans" cxnId="{BE5A6414-093A-4CF5-AB6A-805FA945230A}">
      <dgm:prSet/>
      <dgm:spPr/>
      <dgm:t>
        <a:bodyPr/>
        <a:lstStyle/>
        <a:p>
          <a:pPr algn="ctr"/>
          <a:endParaRPr lang="ru-RU"/>
        </a:p>
      </dgm:t>
    </dgm:pt>
    <dgm:pt modelId="{FC6D1D6F-84C4-4531-995C-9520406053FA}" type="pres">
      <dgm:prSet presAssocID="{1C64B0D7-8A97-402B-B20B-FACFD9416AA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100D8B1-CD42-4B8B-BBBE-5CAA83180A46}" type="pres">
      <dgm:prSet presAssocID="{9D4196C1-AD61-4FC8-9C7E-9498FC96D45D}" presName="composite" presStyleCnt="0"/>
      <dgm:spPr/>
    </dgm:pt>
    <dgm:pt modelId="{A48E1EF7-BE76-4453-B67E-FBA6822062F8}" type="pres">
      <dgm:prSet presAssocID="{9D4196C1-AD61-4FC8-9C7E-9498FC96D45D}" presName="LShape" presStyleLbl="alignNode1" presStyleIdx="0" presStyleCnt="5" custScaleX="161409"/>
      <dgm:spPr>
        <a:solidFill>
          <a:schemeClr val="accent2">
            <a:lumMod val="40000"/>
            <a:lumOff val="60000"/>
          </a:schemeClr>
        </a:solidFill>
      </dgm:spPr>
    </dgm:pt>
    <dgm:pt modelId="{17975BBF-6AC8-4D65-B32D-0AB8D0F6C1B2}" type="pres">
      <dgm:prSet presAssocID="{9D4196C1-AD61-4FC8-9C7E-9498FC96D45D}" presName="ParentText" presStyleLbl="revTx" presStyleIdx="0" presStyleCnt="3" custScaleX="155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AB2BD-4BDC-45F4-A3DB-C25906AB777D}" type="pres">
      <dgm:prSet presAssocID="{9D4196C1-AD61-4FC8-9C7E-9498FC96D45D}" presName="Triangle" presStyleLbl="alignNode1" presStyleIdx="1" presStyleCnt="5" custLinFactX="86329" custLinFactNeighborX="100000" custLinFactNeighborY="-7555"/>
      <dgm:spPr>
        <a:solidFill>
          <a:schemeClr val="accent2">
            <a:lumMod val="75000"/>
          </a:schemeClr>
        </a:solidFill>
      </dgm:spPr>
    </dgm:pt>
    <dgm:pt modelId="{8388C2D3-2778-421F-BB12-8D111C016F22}" type="pres">
      <dgm:prSet presAssocID="{71457FAE-1BF8-4040-AF57-7903E5E7F1C8}" presName="sibTrans" presStyleCnt="0"/>
      <dgm:spPr/>
    </dgm:pt>
    <dgm:pt modelId="{5509AF54-7383-4EDB-8258-C285EC976CC4}" type="pres">
      <dgm:prSet presAssocID="{71457FAE-1BF8-4040-AF57-7903E5E7F1C8}" presName="space" presStyleCnt="0"/>
      <dgm:spPr/>
    </dgm:pt>
    <dgm:pt modelId="{C1D02FE0-1C15-41FF-999C-9ECED69057FB}" type="pres">
      <dgm:prSet presAssocID="{B426517F-CC1D-43DD-AF66-C1CFAAE4F756}" presName="composite" presStyleCnt="0"/>
      <dgm:spPr/>
    </dgm:pt>
    <dgm:pt modelId="{08205F06-7822-40E8-A385-54ED76A38801}" type="pres">
      <dgm:prSet presAssocID="{B426517F-CC1D-43DD-AF66-C1CFAAE4F756}" presName="LShape" presStyleLbl="alignNode1" presStyleIdx="2" presStyleCnt="5" custScaleX="162054"/>
      <dgm:spPr>
        <a:solidFill>
          <a:schemeClr val="accent2">
            <a:lumMod val="60000"/>
            <a:lumOff val="40000"/>
          </a:schemeClr>
        </a:solidFill>
      </dgm:spPr>
    </dgm:pt>
    <dgm:pt modelId="{D461C364-E038-4765-9034-0A4101801245}" type="pres">
      <dgm:prSet presAssocID="{B426517F-CC1D-43DD-AF66-C1CFAAE4F756}" presName="ParentText" presStyleLbl="revTx" presStyleIdx="1" presStyleCnt="3" custScaleX="1724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FC22-F8B2-4210-AC38-C67440416B1B}" type="pres">
      <dgm:prSet presAssocID="{B426517F-CC1D-43DD-AF66-C1CFAAE4F756}" presName="Triangle" presStyleLbl="alignNode1" presStyleIdx="3" presStyleCnt="5" custLinFactX="89747" custLinFactNeighborX="100000" custLinFactNeighborY="3757"/>
      <dgm:spPr>
        <a:solidFill>
          <a:schemeClr val="accent2">
            <a:lumMod val="75000"/>
          </a:schemeClr>
        </a:solidFill>
      </dgm:spPr>
    </dgm:pt>
    <dgm:pt modelId="{251E175B-F1B5-4BFA-9738-9316A76EE090}" type="pres">
      <dgm:prSet presAssocID="{9FABB9B9-1381-4364-B0F2-FAD39C00CCC8}" presName="sibTrans" presStyleCnt="0"/>
      <dgm:spPr/>
    </dgm:pt>
    <dgm:pt modelId="{A5EAB9AF-BF38-412E-8689-08264DD1ACB1}" type="pres">
      <dgm:prSet presAssocID="{9FABB9B9-1381-4364-B0F2-FAD39C00CCC8}" presName="space" presStyleCnt="0"/>
      <dgm:spPr/>
    </dgm:pt>
    <dgm:pt modelId="{3AD0C50F-291A-4408-915A-208A432C82D6}" type="pres">
      <dgm:prSet presAssocID="{E444C728-AD38-4935-8D8D-3296D078E6A2}" presName="composite" presStyleCnt="0"/>
      <dgm:spPr/>
    </dgm:pt>
    <dgm:pt modelId="{C44AB821-FBE2-4E9E-9045-3F3F73868AF5}" type="pres">
      <dgm:prSet presAssocID="{E444C728-AD38-4935-8D8D-3296D078E6A2}" presName="LShape" presStyleLbl="alignNode1" presStyleIdx="4" presStyleCnt="5" custScaleX="142726"/>
      <dgm:spPr>
        <a:solidFill>
          <a:schemeClr val="accent2"/>
        </a:solidFill>
      </dgm:spPr>
    </dgm:pt>
    <dgm:pt modelId="{F1C3FF81-6E3C-4B6E-93B3-89C1E1C1899D}" type="pres">
      <dgm:prSet presAssocID="{E444C728-AD38-4935-8D8D-3296D078E6A2}" presName="ParentText" presStyleLbl="revTx" presStyleIdx="2" presStyleCnt="3" custScaleX="1402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D18B74-1875-462B-81AB-93191C21EB9D}" type="presOf" srcId="{E444C728-AD38-4935-8D8D-3296D078E6A2}" destId="{F1C3FF81-6E3C-4B6E-93B3-89C1E1C1899D}" srcOrd="0" destOrd="0" presId="urn:microsoft.com/office/officeart/2009/3/layout/StepUpProcess"/>
    <dgm:cxn modelId="{BE5A6414-093A-4CF5-AB6A-805FA945230A}" srcId="{1C64B0D7-8A97-402B-B20B-FACFD9416AAC}" destId="{E444C728-AD38-4935-8D8D-3296D078E6A2}" srcOrd="2" destOrd="0" parTransId="{0B8EDCEC-6D97-426E-8C47-7614B61A1426}" sibTransId="{D69EB9E2-E7F5-4C61-A23C-0ECE12DF6816}"/>
    <dgm:cxn modelId="{B2B58B21-8E0B-4062-A680-3AA6FF0801FB}" type="presOf" srcId="{B426517F-CC1D-43DD-AF66-C1CFAAE4F756}" destId="{D461C364-E038-4765-9034-0A4101801245}" srcOrd="0" destOrd="0" presId="urn:microsoft.com/office/officeart/2009/3/layout/StepUpProcess"/>
    <dgm:cxn modelId="{4535E233-E8A0-4BCD-82E4-349106D29798}" srcId="{1C64B0D7-8A97-402B-B20B-FACFD9416AAC}" destId="{B426517F-CC1D-43DD-AF66-C1CFAAE4F756}" srcOrd="1" destOrd="0" parTransId="{336E55F8-E390-4AAB-86C6-FF1F824F2821}" sibTransId="{9FABB9B9-1381-4364-B0F2-FAD39C00CCC8}"/>
    <dgm:cxn modelId="{845465F3-6750-45F0-99CD-F67A219EF8BE}" type="presOf" srcId="{9D4196C1-AD61-4FC8-9C7E-9498FC96D45D}" destId="{17975BBF-6AC8-4D65-B32D-0AB8D0F6C1B2}" srcOrd="0" destOrd="0" presId="urn:microsoft.com/office/officeart/2009/3/layout/StepUpProcess"/>
    <dgm:cxn modelId="{F8A689B7-B7F4-4E59-9199-908B67E46CD5}" srcId="{1C64B0D7-8A97-402B-B20B-FACFD9416AAC}" destId="{9D4196C1-AD61-4FC8-9C7E-9498FC96D45D}" srcOrd="0" destOrd="0" parTransId="{B968A81E-ACC1-497A-8225-563695E014F8}" sibTransId="{71457FAE-1BF8-4040-AF57-7903E5E7F1C8}"/>
    <dgm:cxn modelId="{BA5575BA-2533-4DB9-81A1-CDB5E1F625A7}" type="presOf" srcId="{1C64B0D7-8A97-402B-B20B-FACFD9416AAC}" destId="{FC6D1D6F-84C4-4531-995C-9520406053FA}" srcOrd="0" destOrd="0" presId="urn:microsoft.com/office/officeart/2009/3/layout/StepUpProcess"/>
    <dgm:cxn modelId="{5893575B-9174-4249-8484-70166F5667B5}" type="presParOf" srcId="{FC6D1D6F-84C4-4531-995C-9520406053FA}" destId="{9100D8B1-CD42-4B8B-BBBE-5CAA83180A46}" srcOrd="0" destOrd="0" presId="urn:microsoft.com/office/officeart/2009/3/layout/StepUpProcess"/>
    <dgm:cxn modelId="{EFB66FD1-2C51-46B4-B80B-D7579DB58C4C}" type="presParOf" srcId="{9100D8B1-CD42-4B8B-BBBE-5CAA83180A46}" destId="{A48E1EF7-BE76-4453-B67E-FBA6822062F8}" srcOrd="0" destOrd="0" presId="urn:microsoft.com/office/officeart/2009/3/layout/StepUpProcess"/>
    <dgm:cxn modelId="{4F81489D-ECA3-4D26-8F90-DDB80F359B52}" type="presParOf" srcId="{9100D8B1-CD42-4B8B-BBBE-5CAA83180A46}" destId="{17975BBF-6AC8-4D65-B32D-0AB8D0F6C1B2}" srcOrd="1" destOrd="0" presId="urn:microsoft.com/office/officeart/2009/3/layout/StepUpProcess"/>
    <dgm:cxn modelId="{6C745E15-C14E-4BA3-A09C-305AECC288B3}" type="presParOf" srcId="{9100D8B1-CD42-4B8B-BBBE-5CAA83180A46}" destId="{6B0AB2BD-4BDC-45F4-A3DB-C25906AB777D}" srcOrd="2" destOrd="0" presId="urn:microsoft.com/office/officeart/2009/3/layout/StepUpProcess"/>
    <dgm:cxn modelId="{7FE8A92D-2E9D-4B04-8913-2B7762BEF44B}" type="presParOf" srcId="{FC6D1D6F-84C4-4531-995C-9520406053FA}" destId="{8388C2D3-2778-421F-BB12-8D111C016F22}" srcOrd="1" destOrd="0" presId="urn:microsoft.com/office/officeart/2009/3/layout/StepUpProcess"/>
    <dgm:cxn modelId="{36592CBE-7AD1-4EFE-A4D9-A61DBEA5CAAF}" type="presParOf" srcId="{8388C2D3-2778-421F-BB12-8D111C016F22}" destId="{5509AF54-7383-4EDB-8258-C285EC976CC4}" srcOrd="0" destOrd="0" presId="urn:microsoft.com/office/officeart/2009/3/layout/StepUpProcess"/>
    <dgm:cxn modelId="{96B5B8E1-6088-4876-9AF4-4E960F7370C4}" type="presParOf" srcId="{FC6D1D6F-84C4-4531-995C-9520406053FA}" destId="{C1D02FE0-1C15-41FF-999C-9ECED69057FB}" srcOrd="2" destOrd="0" presId="urn:microsoft.com/office/officeart/2009/3/layout/StepUpProcess"/>
    <dgm:cxn modelId="{C7B8B4BF-B1A7-4FD6-9FFA-40C12B7B9BA5}" type="presParOf" srcId="{C1D02FE0-1C15-41FF-999C-9ECED69057FB}" destId="{08205F06-7822-40E8-A385-54ED76A38801}" srcOrd="0" destOrd="0" presId="urn:microsoft.com/office/officeart/2009/3/layout/StepUpProcess"/>
    <dgm:cxn modelId="{42176B2A-D1A7-4287-A1F7-253433763BE5}" type="presParOf" srcId="{C1D02FE0-1C15-41FF-999C-9ECED69057FB}" destId="{D461C364-E038-4765-9034-0A4101801245}" srcOrd="1" destOrd="0" presId="urn:microsoft.com/office/officeart/2009/3/layout/StepUpProcess"/>
    <dgm:cxn modelId="{736844FB-23AC-4FBB-A26E-318035FEAB7A}" type="presParOf" srcId="{C1D02FE0-1C15-41FF-999C-9ECED69057FB}" destId="{8ED1FC22-F8B2-4210-AC38-C67440416B1B}" srcOrd="2" destOrd="0" presId="urn:microsoft.com/office/officeart/2009/3/layout/StepUpProcess"/>
    <dgm:cxn modelId="{71C6BAA5-3288-4A6B-BCC2-EE6DA6724699}" type="presParOf" srcId="{FC6D1D6F-84C4-4531-995C-9520406053FA}" destId="{251E175B-F1B5-4BFA-9738-9316A76EE090}" srcOrd="3" destOrd="0" presId="urn:microsoft.com/office/officeart/2009/3/layout/StepUpProcess"/>
    <dgm:cxn modelId="{F8518F73-85A5-4BCC-81EB-0C776E6B4549}" type="presParOf" srcId="{251E175B-F1B5-4BFA-9738-9316A76EE090}" destId="{A5EAB9AF-BF38-412E-8689-08264DD1ACB1}" srcOrd="0" destOrd="0" presId="urn:microsoft.com/office/officeart/2009/3/layout/StepUpProcess"/>
    <dgm:cxn modelId="{8621335A-A610-4ADF-B260-F7889EE1DA18}" type="presParOf" srcId="{FC6D1D6F-84C4-4531-995C-9520406053FA}" destId="{3AD0C50F-291A-4408-915A-208A432C82D6}" srcOrd="4" destOrd="0" presId="urn:microsoft.com/office/officeart/2009/3/layout/StepUpProcess"/>
    <dgm:cxn modelId="{81E12663-C365-4369-A970-CD60B8E9D4B5}" type="presParOf" srcId="{3AD0C50F-291A-4408-915A-208A432C82D6}" destId="{C44AB821-FBE2-4E9E-9045-3F3F73868AF5}" srcOrd="0" destOrd="0" presId="urn:microsoft.com/office/officeart/2009/3/layout/StepUpProcess"/>
    <dgm:cxn modelId="{16E4EDFA-73F6-4CF4-B6EC-C5D2C02EA409}" type="presParOf" srcId="{3AD0C50F-291A-4408-915A-208A432C82D6}" destId="{F1C3FF81-6E3C-4B6E-93B3-89C1E1C1899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93AB0D-A9AB-41FA-922C-E6AC98090758}">
      <dsp:nvSpPr>
        <dsp:cNvPr id="0" name=""/>
        <dsp:cNvSpPr/>
      </dsp:nvSpPr>
      <dsp:spPr>
        <a:xfrm>
          <a:off x="98442" y="-59125"/>
          <a:ext cx="7560839" cy="7560839"/>
        </a:xfrm>
        <a:prstGeom prst="pie">
          <a:avLst>
            <a:gd name="adj1" fmla="val 5400000"/>
            <a:gd name="adj2" fmla="val 16200000"/>
          </a:avLst>
        </a:prstGeom>
        <a:solidFill>
          <a:schemeClr val="accent2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0A662-7088-4BDE-9F54-EB35F9C7ECD3}">
      <dsp:nvSpPr>
        <dsp:cNvPr id="0" name=""/>
        <dsp:cNvSpPr/>
      </dsp:nvSpPr>
      <dsp:spPr>
        <a:xfrm>
          <a:off x="3780419" y="0"/>
          <a:ext cx="10477163" cy="75608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200" kern="1200" dirty="0" smtClean="0">
              <a:latin typeface="PFDinTextCompPro-Regular" panose="02000506020000020004" pitchFamily="2" charset="0"/>
            </a:rPr>
            <a:t>ДТП</a:t>
          </a:r>
          <a:endParaRPr lang="ru-RU" sz="7200" kern="1200" dirty="0">
            <a:latin typeface="PFDinTextCompPro-Regular" panose="02000506020000020004" pitchFamily="2" charset="0"/>
          </a:endParaRPr>
        </a:p>
      </dsp:txBody>
      <dsp:txXfrm>
        <a:off x="3780419" y="0"/>
        <a:ext cx="5238581" cy="2268256"/>
      </dsp:txXfrm>
    </dsp:sp>
    <dsp:sp modelId="{6C577826-A065-4E45-8C4F-5CF34F563125}">
      <dsp:nvSpPr>
        <dsp:cNvPr id="0" name=""/>
        <dsp:cNvSpPr/>
      </dsp:nvSpPr>
      <dsp:spPr>
        <a:xfrm>
          <a:off x="1323149" y="2268256"/>
          <a:ext cx="4914541" cy="491454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8865F-2947-43B9-BF50-E1B437A3751F}">
      <dsp:nvSpPr>
        <dsp:cNvPr id="0" name=""/>
        <dsp:cNvSpPr/>
      </dsp:nvSpPr>
      <dsp:spPr>
        <a:xfrm>
          <a:off x="3780419" y="2268256"/>
          <a:ext cx="10477163" cy="49145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35632"/>
              <a:satOff val="2588"/>
              <a:lumOff val="11428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200" kern="1200" dirty="0" smtClean="0">
              <a:latin typeface="PFDinTextCompPro-Regular" panose="02000506020000020004" pitchFamily="2" charset="0"/>
            </a:rPr>
            <a:t>Погибли</a:t>
          </a:r>
          <a:endParaRPr lang="ru-RU" sz="7200" kern="1200" dirty="0">
            <a:latin typeface="PFDinTextCompPro-Regular" panose="02000506020000020004" pitchFamily="2" charset="0"/>
          </a:endParaRPr>
        </a:p>
      </dsp:txBody>
      <dsp:txXfrm>
        <a:off x="3780419" y="2268256"/>
        <a:ext cx="5238581" cy="2268249"/>
      </dsp:txXfrm>
    </dsp:sp>
    <dsp:sp modelId="{423BE994-6A95-492A-9FEF-8051C332CE18}">
      <dsp:nvSpPr>
        <dsp:cNvPr id="0" name=""/>
        <dsp:cNvSpPr/>
      </dsp:nvSpPr>
      <dsp:spPr>
        <a:xfrm>
          <a:off x="2646295" y="4536506"/>
          <a:ext cx="2268249" cy="226824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6E7D0-E109-4699-8238-793C64ACA2ED}">
      <dsp:nvSpPr>
        <dsp:cNvPr id="0" name=""/>
        <dsp:cNvSpPr/>
      </dsp:nvSpPr>
      <dsp:spPr>
        <a:xfrm>
          <a:off x="3780419" y="4536506"/>
          <a:ext cx="10477163" cy="2268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200" kern="1200" dirty="0" smtClean="0">
              <a:latin typeface="PFDinTextCompPro-Regular" panose="02000506020000020004" pitchFamily="2" charset="0"/>
            </a:rPr>
            <a:t>Ранены</a:t>
          </a:r>
          <a:endParaRPr lang="ru-RU" sz="7200" kern="1200" dirty="0">
            <a:latin typeface="PFDinTextCompPro-Regular" panose="02000506020000020004" pitchFamily="2" charset="0"/>
          </a:endParaRPr>
        </a:p>
      </dsp:txBody>
      <dsp:txXfrm>
        <a:off x="3780419" y="4536506"/>
        <a:ext cx="5238581" cy="2268249"/>
      </dsp:txXfrm>
    </dsp:sp>
    <dsp:sp modelId="{77392215-549B-4948-B8B9-59F2B5071C4C}">
      <dsp:nvSpPr>
        <dsp:cNvPr id="0" name=""/>
        <dsp:cNvSpPr/>
      </dsp:nvSpPr>
      <dsp:spPr>
        <a:xfrm>
          <a:off x="9019001" y="0"/>
          <a:ext cx="5238581" cy="22682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357188" lvl="1" indent="0" algn="l" defTabSz="3200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200" b="1" kern="1200" dirty="0" smtClean="0">
              <a:latin typeface="PFDinTextCompPro-Regular" panose="02000506020000020004" pitchFamily="2" charset="0"/>
            </a:rPr>
            <a:t>1 334             </a:t>
          </a:r>
          <a:r>
            <a:rPr lang="ru-RU" sz="7200" kern="1200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– 541 ДТП</a:t>
          </a:r>
          <a:endParaRPr lang="ru-RU" sz="7200" b="1" kern="1200" dirty="0">
            <a:solidFill>
              <a:schemeClr val="accent2"/>
            </a:solidFill>
            <a:latin typeface="PFDinTextCompPro-Regular" panose="02000506020000020004" pitchFamily="2" charset="0"/>
          </a:endParaRPr>
        </a:p>
      </dsp:txBody>
      <dsp:txXfrm>
        <a:off x="9019001" y="0"/>
        <a:ext cx="5238581" cy="2268256"/>
      </dsp:txXfrm>
    </dsp:sp>
    <dsp:sp modelId="{EF7C1344-E799-454D-91B8-030B82EF0021}">
      <dsp:nvSpPr>
        <dsp:cNvPr id="0" name=""/>
        <dsp:cNvSpPr/>
      </dsp:nvSpPr>
      <dsp:spPr>
        <a:xfrm>
          <a:off x="9019001" y="2268256"/>
          <a:ext cx="5238581" cy="226824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357188" lvl="1" indent="0" algn="l" defTabSz="3200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200" b="1" kern="1200" dirty="0" smtClean="0">
              <a:latin typeface="PFDinTextCompPro-Regular" panose="02000506020000020004" pitchFamily="2" charset="0"/>
            </a:rPr>
            <a:t>115                              </a:t>
          </a:r>
          <a:r>
            <a:rPr lang="ru-RU" sz="7200" kern="1200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– 33 чел.</a:t>
          </a:r>
          <a:endParaRPr lang="ru-RU" sz="7200" b="1" kern="1200" dirty="0">
            <a:solidFill>
              <a:schemeClr val="accent2"/>
            </a:solidFill>
            <a:latin typeface="PFDinTextCompPro-Regular" panose="02000506020000020004" pitchFamily="2" charset="0"/>
          </a:endParaRPr>
        </a:p>
      </dsp:txBody>
      <dsp:txXfrm>
        <a:off x="9019001" y="2268256"/>
        <a:ext cx="5238581" cy="2268249"/>
      </dsp:txXfrm>
    </dsp:sp>
    <dsp:sp modelId="{7DB865F1-CFE9-4996-96C3-B1504458D935}">
      <dsp:nvSpPr>
        <dsp:cNvPr id="0" name=""/>
        <dsp:cNvSpPr/>
      </dsp:nvSpPr>
      <dsp:spPr>
        <a:xfrm>
          <a:off x="9019001" y="4536506"/>
          <a:ext cx="5238581" cy="226824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357188" lvl="1" indent="0" algn="l" defTabSz="3200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200" b="1" kern="1200" dirty="0" smtClean="0">
              <a:latin typeface="PFDinTextCompPro-Regular" panose="02000506020000020004" pitchFamily="2" charset="0"/>
            </a:rPr>
            <a:t>1 566             </a:t>
          </a:r>
          <a:r>
            <a:rPr lang="ru-RU" sz="7200" kern="1200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– 715 чел.</a:t>
          </a:r>
          <a:endParaRPr lang="ru-RU" sz="7200" b="1" kern="1200" dirty="0">
            <a:solidFill>
              <a:schemeClr val="accent2"/>
            </a:solidFill>
            <a:latin typeface="PFDinTextCompPro-Regular" panose="02000506020000020004" pitchFamily="2" charset="0"/>
          </a:endParaRPr>
        </a:p>
      </dsp:txBody>
      <dsp:txXfrm>
        <a:off x="9019001" y="4536506"/>
        <a:ext cx="5238581" cy="22682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8E1EF7-BE76-4453-B67E-FBA6822062F8}">
      <dsp:nvSpPr>
        <dsp:cNvPr id="0" name=""/>
        <dsp:cNvSpPr/>
      </dsp:nvSpPr>
      <dsp:spPr>
        <a:xfrm rot="5400000">
          <a:off x="2843431" y="170397"/>
          <a:ext cx="2483479" cy="667015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75BBF-6AC8-4D65-B32D-0AB8D0F6C1B2}">
      <dsp:nvSpPr>
        <dsp:cNvPr id="0" name=""/>
        <dsp:cNvSpPr/>
      </dsp:nvSpPr>
      <dsp:spPr>
        <a:xfrm>
          <a:off x="1095338" y="2673960"/>
          <a:ext cx="6397878" cy="327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>
              <a:latin typeface="PFDinTextCompPro-Regular" panose="02000506020000020004" pitchFamily="2" charset="0"/>
            </a:rPr>
            <a:t>Состояние на 01.01.2017 -       </a:t>
          </a:r>
          <a:r>
            <a:rPr lang="ru-RU" sz="50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61,7%                 </a:t>
          </a:r>
          <a:endParaRPr lang="ru-RU" sz="50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sp:txBody>
      <dsp:txXfrm>
        <a:off x="1095338" y="2673960"/>
        <a:ext cx="6397878" cy="3270267"/>
      </dsp:txXfrm>
    </dsp:sp>
    <dsp:sp modelId="{6B0AB2BD-4BDC-45F4-A3DB-C25906AB777D}">
      <dsp:nvSpPr>
        <dsp:cNvPr id="0" name=""/>
        <dsp:cNvSpPr/>
      </dsp:nvSpPr>
      <dsp:spPr>
        <a:xfrm>
          <a:off x="6767370" y="1081829"/>
          <a:ext cx="703925" cy="703925"/>
        </a:xfrm>
        <a:prstGeom prst="triangle">
          <a:avLst>
            <a:gd name="adj" fmla="val 10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05F06-7822-40E8-A385-54ED76A38801}">
      <dsp:nvSpPr>
        <dsp:cNvPr id="0" name=""/>
        <dsp:cNvSpPr/>
      </dsp:nvSpPr>
      <dsp:spPr>
        <a:xfrm rot="5400000">
          <a:off x="10026376" y="-973095"/>
          <a:ext cx="2483479" cy="669680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1C364-E038-4765-9034-0A4101801245}">
      <dsp:nvSpPr>
        <dsp:cNvPr id="0" name=""/>
        <dsp:cNvSpPr/>
      </dsp:nvSpPr>
      <dsp:spPr>
        <a:xfrm>
          <a:off x="8285745" y="1543794"/>
          <a:ext cx="6382955" cy="327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>
              <a:latin typeface="PFDinTextCompPro-Regular" panose="02000506020000020004" pitchFamily="2" charset="0"/>
            </a:rPr>
            <a:t>Планировалось достигнуть       </a:t>
          </a:r>
          <a:r>
            <a:rPr lang="ru-RU" sz="50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70,7%</a:t>
          </a:r>
          <a:endParaRPr lang="ru-RU" sz="50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sp:txBody>
      <dsp:txXfrm>
        <a:off x="8285745" y="1543794"/>
        <a:ext cx="6382955" cy="3270267"/>
      </dsp:txXfrm>
    </dsp:sp>
    <dsp:sp modelId="{8ED1FC22-F8B2-4210-AC38-C67440416B1B}">
      <dsp:nvSpPr>
        <dsp:cNvPr id="0" name=""/>
        <dsp:cNvSpPr/>
      </dsp:nvSpPr>
      <dsp:spPr>
        <a:xfrm>
          <a:off x="13974376" y="31291"/>
          <a:ext cx="703925" cy="703925"/>
        </a:xfrm>
        <a:prstGeom prst="triangle">
          <a:avLst>
            <a:gd name="adj" fmla="val 10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AB821-FBE2-4E9E-9045-3F3F73868AF5}">
      <dsp:nvSpPr>
        <dsp:cNvPr id="0" name=""/>
        <dsp:cNvSpPr/>
      </dsp:nvSpPr>
      <dsp:spPr>
        <a:xfrm rot="5400000">
          <a:off x="16796634" y="-1703900"/>
          <a:ext cx="2483479" cy="5898086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3FF81-6E3C-4B6E-93B3-89C1E1C1899D}">
      <dsp:nvSpPr>
        <dsp:cNvPr id="0" name=""/>
        <dsp:cNvSpPr/>
      </dsp:nvSpPr>
      <dsp:spPr>
        <a:xfrm>
          <a:off x="15558542" y="413628"/>
          <a:ext cx="5377877" cy="327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>
              <a:latin typeface="PFDinTextCompPro-Regular" panose="02000506020000020004" pitchFamily="2" charset="0"/>
            </a:rPr>
            <a:t>Достигли в 2017 году             </a:t>
          </a:r>
          <a:r>
            <a:rPr lang="ru-RU" sz="50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70,7%</a:t>
          </a:r>
          <a:endParaRPr lang="ru-RU" sz="50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sp:txBody>
      <dsp:txXfrm>
        <a:off x="15558542" y="413628"/>
        <a:ext cx="5377877" cy="32702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8E1EF7-BE76-4453-B67E-FBA6822062F8}">
      <dsp:nvSpPr>
        <dsp:cNvPr id="0" name=""/>
        <dsp:cNvSpPr/>
      </dsp:nvSpPr>
      <dsp:spPr>
        <a:xfrm rot="5400000">
          <a:off x="2916401" y="170397"/>
          <a:ext cx="2483479" cy="667015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75BBF-6AC8-4D65-B32D-0AB8D0F6C1B2}">
      <dsp:nvSpPr>
        <dsp:cNvPr id="0" name=""/>
        <dsp:cNvSpPr/>
      </dsp:nvSpPr>
      <dsp:spPr>
        <a:xfrm>
          <a:off x="1471137" y="2673960"/>
          <a:ext cx="5792220" cy="327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>
              <a:latin typeface="PFDinTextCompPro-Regular" panose="02000506020000020004" pitchFamily="2" charset="0"/>
            </a:rPr>
            <a:t>Состояние на 01.01.2017 - </a:t>
          </a:r>
          <a:r>
            <a:rPr lang="ru-RU" sz="5000" b="1" kern="1200" dirty="0" smtClean="0">
              <a:solidFill>
                <a:schemeClr val="accent2"/>
              </a:solidFill>
              <a:latin typeface="PFDinTextCompPro-Regular" panose="02000506020000020004" pitchFamily="2" charset="0"/>
            </a:rPr>
            <a:t>73,1%</a:t>
          </a:r>
          <a:r>
            <a:rPr lang="ru-RU" sz="5000" kern="1200" dirty="0" smtClean="0">
              <a:latin typeface="PFDinTextCompPro-Regular" panose="02000506020000020004" pitchFamily="2" charset="0"/>
            </a:rPr>
            <a:t>                 </a:t>
          </a:r>
          <a:endParaRPr lang="ru-RU" sz="5000" kern="1200" dirty="0">
            <a:latin typeface="PFDinTextCompPro-Regular" panose="02000506020000020004" pitchFamily="2" charset="0"/>
          </a:endParaRPr>
        </a:p>
      </dsp:txBody>
      <dsp:txXfrm>
        <a:off x="1471137" y="2673960"/>
        <a:ext cx="5792220" cy="3270267"/>
      </dsp:txXfrm>
    </dsp:sp>
    <dsp:sp modelId="{6B0AB2BD-4BDC-45F4-A3DB-C25906AB777D}">
      <dsp:nvSpPr>
        <dsp:cNvPr id="0" name=""/>
        <dsp:cNvSpPr/>
      </dsp:nvSpPr>
      <dsp:spPr>
        <a:xfrm>
          <a:off x="6840340" y="1081829"/>
          <a:ext cx="703925" cy="703925"/>
        </a:xfrm>
        <a:prstGeom prst="triangle">
          <a:avLst>
            <a:gd name="adj" fmla="val 10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05F06-7822-40E8-A385-54ED76A38801}">
      <dsp:nvSpPr>
        <dsp:cNvPr id="0" name=""/>
        <dsp:cNvSpPr/>
      </dsp:nvSpPr>
      <dsp:spPr>
        <a:xfrm rot="5400000">
          <a:off x="10026376" y="-973095"/>
          <a:ext cx="2483479" cy="669680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1C364-E038-4765-9034-0A4101801245}">
      <dsp:nvSpPr>
        <dsp:cNvPr id="0" name=""/>
        <dsp:cNvSpPr/>
      </dsp:nvSpPr>
      <dsp:spPr>
        <a:xfrm>
          <a:off x="8259984" y="1543794"/>
          <a:ext cx="6434477" cy="327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>
              <a:latin typeface="PFDinTextCompPro-Regular" panose="02000506020000020004" pitchFamily="2" charset="0"/>
            </a:rPr>
            <a:t>Планировалось достигнуть -      </a:t>
          </a:r>
          <a:r>
            <a:rPr lang="ru-RU" sz="50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73,7%</a:t>
          </a:r>
          <a:endParaRPr lang="ru-RU" sz="50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sp:txBody>
      <dsp:txXfrm>
        <a:off x="8259984" y="1543794"/>
        <a:ext cx="6434477" cy="3270267"/>
      </dsp:txXfrm>
    </dsp:sp>
    <dsp:sp modelId="{8ED1FC22-F8B2-4210-AC38-C67440416B1B}">
      <dsp:nvSpPr>
        <dsp:cNvPr id="0" name=""/>
        <dsp:cNvSpPr/>
      </dsp:nvSpPr>
      <dsp:spPr>
        <a:xfrm>
          <a:off x="13974376" y="31291"/>
          <a:ext cx="703925" cy="703925"/>
        </a:xfrm>
        <a:prstGeom prst="triangle">
          <a:avLst>
            <a:gd name="adj" fmla="val 10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AB821-FBE2-4E9E-9045-3F3F73868AF5}">
      <dsp:nvSpPr>
        <dsp:cNvPr id="0" name=""/>
        <dsp:cNvSpPr/>
      </dsp:nvSpPr>
      <dsp:spPr>
        <a:xfrm rot="5400000">
          <a:off x="16723664" y="-1703900"/>
          <a:ext cx="2483479" cy="5898086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3FF81-6E3C-4B6E-93B3-89C1E1C1899D}">
      <dsp:nvSpPr>
        <dsp:cNvPr id="0" name=""/>
        <dsp:cNvSpPr/>
      </dsp:nvSpPr>
      <dsp:spPr>
        <a:xfrm>
          <a:off x="15558547" y="413628"/>
          <a:ext cx="5231928" cy="3270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>
              <a:latin typeface="PFDinTextCompPro-Regular" panose="02000506020000020004" pitchFamily="2" charset="0"/>
            </a:rPr>
            <a:t>Достигли в 2017 году -                </a:t>
          </a:r>
          <a:r>
            <a:rPr lang="ru-RU" sz="50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 panose="02000506020000020004" pitchFamily="2" charset="0"/>
            </a:rPr>
            <a:t>74,7%</a:t>
          </a:r>
          <a:endParaRPr lang="ru-RU" sz="50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DinTextCompPro-Regular" panose="02000506020000020004" pitchFamily="2" charset="0"/>
          </a:endParaRPr>
        </a:p>
      </dsp:txBody>
      <dsp:txXfrm>
        <a:off x="15558547" y="413628"/>
        <a:ext cx="5231928" cy="3270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0.31435</cdr:x>
      <cdr:y>0.61347</cdr:y>
    </cdr:from>
    <cdr:to>
      <cdr:x>0.42992</cdr:x>
      <cdr:y>0.64473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427631" y="5654401"/>
          <a:ext cx="1260140" cy="28806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8100" cap="flat">
          <a:solidFill>
            <a:srgbClr val="FF0000"/>
          </a:solidFill>
          <a:prstDash val="solid"/>
          <a:round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</cdr:cxnSp>
  </cdr:relSizeAnchor>
  <cdr:relSizeAnchor xmlns:cdr="http://schemas.openxmlformats.org/drawingml/2006/chartDrawing">
    <cdr:from>
      <cdr:x>0.42661</cdr:x>
      <cdr:y>0.64472</cdr:y>
    </cdr:from>
    <cdr:to>
      <cdr:x>0.51907</cdr:x>
      <cdr:y>0.67207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4651767" y="5942433"/>
          <a:ext cx="1008112" cy="25202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8100" cap="sq">
          <a:solidFill>
            <a:srgbClr val="FF0000"/>
          </a:solidFill>
          <a:prstDash val="solid"/>
          <a:round/>
          <a:headEnd type="diamond"/>
          <a:tailEnd type="diamond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</cdr:cxnSp>
  </cdr:relSizeAnchor>
  <cdr:relSizeAnchor xmlns:cdr="http://schemas.openxmlformats.org/drawingml/2006/chartDrawing">
    <cdr:from>
      <cdr:x>0.4002</cdr:x>
      <cdr:y>0.29561</cdr:y>
    </cdr:from>
    <cdr:to>
      <cdr:x>0.65653</cdr:x>
      <cdr:y>0.44253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363735" y="2724604"/>
          <a:ext cx="2795041" cy="13542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243840" tIns="121920" rIns="243840" bIns="121920">
          <a:spAutoFit/>
        </a:bodyPr>
        <a:lstStyle xmlns:a="http://schemas.openxmlformats.org/drawingml/2006/main">
          <a:defPPr marL="0" marR="0" indent="0" algn="l" defTabSz="914400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1pPr>
          <a:lvl2pPr marL="0" marR="0" indent="4572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2pPr>
          <a:lvl3pPr marL="0" marR="0" indent="9144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3pPr>
          <a:lvl4pPr marL="0" marR="0" indent="13716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4pPr>
          <a:lvl5pPr marL="0" marR="0" indent="18288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5pPr>
          <a:lvl6pPr marL="0" marR="0" indent="22860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6pPr>
          <a:lvl7pPr marL="0" marR="0" indent="27432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7pPr>
          <a:lvl8pPr marL="0" marR="0" indent="32004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8pPr>
          <a:lvl9pPr marL="0" marR="0" indent="3657600" algn="l" defTabSz="2438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defRPr>
          </a:lvl9pPr>
        </a:lstStyle>
        <a:p xmlns:a="http://schemas.openxmlformats.org/drawingml/2006/main">
          <a:pPr algn="ctr"/>
          <a:r>
            <a:rPr lang="ru-RU" sz="3600" dirty="0" smtClean="0">
              <a:solidFill>
                <a:srgbClr val="00B050"/>
              </a:solidFill>
              <a:latin typeface="PFDinTextCompPro-Regular"/>
              <a:ea typeface="PFDinTextCompPro-Regular"/>
              <a:cs typeface="PFDinTextCompPro-Regular"/>
            </a:rPr>
            <a:t>9 мес. 2017 -448</a:t>
          </a:r>
          <a:endParaRPr lang="ru-RU" sz="3600" dirty="0">
            <a:solidFill>
              <a:srgbClr val="00B050"/>
            </a:solidFill>
            <a:latin typeface="PFDinTextCompPro-Regular"/>
            <a:ea typeface="PFDinTextCompPro-Regular"/>
            <a:cs typeface="PFDinTextCompPro-Regular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0.2967</cdr:x>
      <cdr:y>0.32787</cdr:y>
    </cdr:from>
    <cdr:to>
      <cdr:x>0.7033</cdr:x>
      <cdr:y>0.4918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8790" y="1428747"/>
          <a:ext cx="2643206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5400" kern="1200" dirty="0" smtClean="0">
              <a:solidFill>
                <a:prstClr val="black"/>
              </a:solidFill>
              <a:latin typeface="PFDinTextCompPro-Regular" panose="02000506020000020004" pitchFamily="2" charset="0"/>
            </a:rPr>
            <a:t>В населённых пунктах,</a:t>
          </a:r>
        </a:p>
        <a:p xmlns:a="http://schemas.openxmlformats.org/drawingml/2006/main">
          <a:pPr algn="ctr"/>
          <a:r>
            <a:rPr lang="ru-RU" sz="5400" kern="1200" dirty="0" smtClean="0">
              <a:solidFill>
                <a:prstClr val="black"/>
              </a:solidFill>
              <a:latin typeface="PFDinTextCompPro-Regular" panose="02000506020000020004" pitchFamily="2" charset="0"/>
            </a:rPr>
            <a:t>2 577 ДТП</a:t>
          </a:r>
          <a:endParaRPr lang="ru-RU" sz="5400" kern="1200" dirty="0">
            <a:solidFill>
              <a:prstClr val="black"/>
            </a:solidFill>
            <a:latin typeface="PFDinTextCompPro-Regular" panose="02000506020000020004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prstGeom prst="rect">
            <a:avLst/>
          </a:prstGeom>
        </p:spPr>
        <p:txBody>
          <a:bodyPr lIns="91052" tIns="45527" rIns="91052" bIns="45527"/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898102" y="4686500"/>
            <a:ext cx="4939560" cy="4439842"/>
          </a:xfrm>
          <a:prstGeom prst="rect">
            <a:avLst/>
          </a:prstGeom>
        </p:spPr>
        <p:txBody>
          <a:bodyPr lIns="91052" tIns="45527" rIns="91052" bIns="45527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000091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1pPr>
    <a:lvl2pPr indent="2286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2pPr>
    <a:lvl3pPr indent="4572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3pPr>
    <a:lvl4pPr indent="6858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4pPr>
    <a:lvl5pPr indent="9144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5pPr>
    <a:lvl6pPr indent="11430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6pPr>
    <a:lvl7pPr indent="13716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7pPr>
    <a:lvl8pPr indent="16002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8pPr>
    <a:lvl9pPr indent="18288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11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285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518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86098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360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91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151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240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3288A-427C-4403-A4BA-8248D1C1125C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94AC-3A6B-456B-BB33-59510946C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053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911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18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02657-8A9F-4F90-AED7-9CF10C08F895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633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полнение программы дорожных  работ на дорогах общего пользования Республики Татарстан"/>
          <p:cNvSpPr txBox="1"/>
          <p:nvPr/>
        </p:nvSpPr>
        <p:spPr>
          <a:xfrm>
            <a:off x="0" y="4272678"/>
            <a:ext cx="24384000" cy="51706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9" tIns="121919" rIns="121919" bIns="121919">
            <a:spAutoFit/>
          </a:bodyPr>
          <a:lstStyle>
            <a:lvl1pPr algn="r">
              <a:defRPr sz="900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defRPr>
            </a:lvl1pPr>
          </a:lstStyle>
          <a:p>
            <a:pPr algn="ctr"/>
            <a:r>
              <a:rPr lang="ru-RU" sz="8000" dirty="0" smtClean="0"/>
              <a:t>О мероприятиях по безопасности дорожного движения</a:t>
            </a:r>
            <a:r>
              <a:rPr sz="8000" dirty="0" smtClean="0"/>
              <a:t> </a:t>
            </a:r>
            <a:endParaRPr lang="ru-RU" sz="8000" dirty="0" smtClean="0"/>
          </a:p>
          <a:p>
            <a:pPr algn="ctr"/>
            <a:r>
              <a:rPr sz="8000" dirty="0" err="1" smtClean="0"/>
              <a:t>на</a:t>
            </a:r>
            <a:r>
              <a:rPr lang="ru-RU" sz="8000" dirty="0" smtClean="0"/>
              <a:t> автомобильных </a:t>
            </a:r>
            <a:r>
              <a:rPr sz="8000" dirty="0" err="1" smtClean="0"/>
              <a:t>дорогах</a:t>
            </a:r>
            <a:r>
              <a:rPr sz="8000" dirty="0" smtClean="0"/>
              <a:t> </a:t>
            </a:r>
            <a:r>
              <a:rPr sz="8000" dirty="0" err="1" smtClean="0"/>
              <a:t>Республики</a:t>
            </a:r>
            <a:r>
              <a:rPr sz="8000" dirty="0" smtClean="0"/>
              <a:t> </a:t>
            </a:r>
            <a:r>
              <a:rPr sz="8000" dirty="0" err="1" smtClean="0"/>
              <a:t>Татарстан</a:t>
            </a:r>
            <a:r>
              <a:rPr sz="8000" dirty="0" smtClean="0"/>
              <a:t> </a:t>
            </a:r>
            <a:r>
              <a:rPr lang="ru-RU" sz="8000" dirty="0" smtClean="0"/>
              <a:t>и</a:t>
            </a:r>
          </a:p>
          <a:p>
            <a:pPr algn="ctr"/>
            <a:r>
              <a:rPr lang="ru-RU" sz="8000" dirty="0" smtClean="0"/>
              <a:t>формировании мероприятий проекта</a:t>
            </a:r>
          </a:p>
          <a:p>
            <a:pPr algn="ctr"/>
            <a:r>
              <a:rPr lang="ru-RU" sz="8000" dirty="0" smtClean="0"/>
              <a:t> «Безопасные и качественные дороги»</a:t>
            </a:r>
            <a:endParaRPr sz="8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832" y="1600179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Сеть автомобильных дорог Казанской агломерации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264" y="2957710"/>
            <a:ext cx="17110152" cy="10320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384687" y="2805988"/>
            <a:ext cx="57283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FDinTextCompPro-Regular"/>
                <a:ea typeface="PFDinTextCompPro-Regular"/>
                <a:cs typeface="PFDinTextCompPro-Regular"/>
              </a:rPr>
              <a:t>Всего дорог: </a:t>
            </a:r>
            <a:r>
              <a:rPr lang="ru-RU" sz="6600" b="1" dirty="0">
                <a:latin typeface="PFDinTextCompPro-Regular"/>
                <a:ea typeface="PFDinTextCompPro-Regular"/>
                <a:cs typeface="PFDinTextCompPro-Regular"/>
              </a:rPr>
              <a:t>1674,8 км</a:t>
            </a:r>
            <a:endParaRPr lang="ru-RU" b="1" dirty="0">
              <a:latin typeface="PFDinTextCompPro-Regular"/>
              <a:ea typeface="PFDinTextCompPro-Regular"/>
              <a:cs typeface="PFDinTextCompPro-Regular"/>
            </a:endParaRP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том числе: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федеральных – </a:t>
            </a:r>
            <a:r>
              <a:rPr lang="ru-RU" sz="3600" b="1" dirty="0">
                <a:latin typeface="PFDinTextCompPro-Regular"/>
                <a:ea typeface="PFDinTextCompPro-Regular"/>
                <a:cs typeface="PFDinTextCompPro-Regular"/>
              </a:rPr>
              <a:t>259,1 км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региональных – </a:t>
            </a:r>
            <a:r>
              <a:rPr lang="ru-RU" sz="3600" b="1" dirty="0">
                <a:latin typeface="PFDinTextCompPro-Regular"/>
                <a:ea typeface="PFDinTextCompPro-Regular"/>
                <a:cs typeface="PFDinTextCompPro-Regular"/>
              </a:rPr>
              <a:t>506,5 км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местных – </a:t>
            </a:r>
            <a:r>
              <a:rPr lang="ru-RU" sz="3600" b="1" dirty="0">
                <a:latin typeface="PFDinTextCompPro-Regular"/>
                <a:ea typeface="PFDinTextCompPro-Regular"/>
                <a:cs typeface="PFDinTextCompPro-Regular"/>
              </a:rPr>
              <a:t>909,2 км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2643" y="7797609"/>
            <a:ext cx="59766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Доля протяженности дорожной сети городской агломерации, соответствующей нормативным требованиям – </a:t>
            </a:r>
            <a:r>
              <a:rPr lang="ru-RU" dirty="0">
                <a:latin typeface="PFDinTextCompPro-Regular"/>
                <a:ea typeface="PFDinTextCompPro-Regular"/>
                <a:cs typeface="PFDinTextCompPro-Regular"/>
              </a:rPr>
              <a:t>66,5% </a:t>
            </a:r>
            <a:endParaRPr lang="ru-RU" dirty="0" smtClean="0">
              <a:latin typeface="PFDinTextCompPro-Regular"/>
              <a:ea typeface="PFDinTextCompPro-Regular"/>
              <a:cs typeface="PFDinTextCompPro-Regular"/>
            </a:endParaRPr>
          </a:p>
          <a:p>
            <a:pPr algn="ctr"/>
            <a:r>
              <a:rPr lang="ru-RU" dirty="0" smtClean="0">
                <a:latin typeface="PFDinTextCompPro-Regular"/>
                <a:ea typeface="PFDinTextCompPro-Regular"/>
                <a:cs typeface="PFDinTextCompPro-Regular"/>
              </a:rPr>
              <a:t>(</a:t>
            </a:r>
            <a:r>
              <a:rPr lang="ru-RU" dirty="0">
                <a:latin typeface="PFDinTextCompPro-Regular"/>
                <a:ea typeface="PFDinTextCompPro-Regular"/>
                <a:cs typeface="PFDinTextCompPro-Regular"/>
              </a:rPr>
              <a:t>1114,1 км)</a:t>
            </a:r>
          </a:p>
        </p:txBody>
      </p:sp>
    </p:spTree>
    <p:extLst>
      <p:ext uri="{BB962C8B-B14F-4D97-AF65-F5344CB8AC3E}">
        <p14:creationId xmlns:p14="http://schemas.microsoft.com/office/powerpoint/2010/main" xmlns="" val="10468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3222" y="1860272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Сеть автомобильных дорог </a:t>
            </a:r>
            <a:r>
              <a:rPr lang="ru-RU" sz="75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Набережночелнинской</a:t>
            </a: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 агломерации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76576" y="3277566"/>
            <a:ext cx="7007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FDinTextCompPro-Regular"/>
                <a:ea typeface="PFDinTextCompPro-Regular"/>
                <a:cs typeface="PFDinTextCompPro-Regular"/>
              </a:rPr>
              <a:t>Всего дорог: </a:t>
            </a:r>
            <a:r>
              <a:rPr lang="ru-RU" sz="6600" b="1" dirty="0">
                <a:latin typeface="PFDinTextCompPro-Regular"/>
                <a:ea typeface="PFDinTextCompPro-Regular"/>
                <a:cs typeface="PFDinTextCompPro-Regular"/>
              </a:rPr>
              <a:t>697,9 км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том числе: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федеральных – </a:t>
            </a:r>
            <a:r>
              <a:rPr lang="ru-RU" sz="3600" b="1" dirty="0">
                <a:latin typeface="PFDinTextCompPro-Regular"/>
                <a:ea typeface="PFDinTextCompPro-Regular"/>
                <a:cs typeface="PFDinTextCompPro-Regular"/>
              </a:rPr>
              <a:t>19,5 км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региональных – </a:t>
            </a:r>
            <a:r>
              <a:rPr lang="ru-RU" sz="3600" b="1" dirty="0">
                <a:latin typeface="PFDinTextCompPro-Regular"/>
                <a:ea typeface="PFDinTextCompPro-Regular"/>
                <a:cs typeface="PFDinTextCompPro-Regular"/>
              </a:rPr>
              <a:t>192,4 км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местных – </a:t>
            </a:r>
            <a:r>
              <a:rPr lang="ru-RU" sz="3600" b="1" dirty="0">
                <a:latin typeface="PFDinTextCompPro-Regular"/>
                <a:ea typeface="PFDinTextCompPro-Regular"/>
                <a:cs typeface="PFDinTextCompPro-Regular"/>
              </a:rPr>
              <a:t>486 км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663254" y="7736050"/>
            <a:ext cx="62834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Доля протяженности дорожной сети городской агломерации, соответствующей нормативным требованиям –61,7% </a:t>
            </a:r>
          </a:p>
          <a:p>
            <a:pPr algn="ctr"/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(430,6 км)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884" y="3430823"/>
            <a:ext cx="16237112" cy="9725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61466" y="11858281"/>
            <a:ext cx="4608515" cy="1323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667" dirty="0"/>
              <a:t>        федеральные дороги</a:t>
            </a:r>
          </a:p>
          <a:p>
            <a:r>
              <a:rPr lang="ru-RU" sz="2667" dirty="0"/>
              <a:t>        региональные дороги </a:t>
            </a:r>
          </a:p>
          <a:p>
            <a:r>
              <a:rPr lang="ru-RU" sz="2667" dirty="0"/>
              <a:t>        местные дороги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22848" y="3785659"/>
            <a:ext cx="57606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822848" y="4229741"/>
            <a:ext cx="576064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822848" y="4553744"/>
            <a:ext cx="576064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716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434" y="1688621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Реализация проекта БКД в Казанской агломерации в 2017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205" y="4419282"/>
            <a:ext cx="7031091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123 </a:t>
            </a:r>
            <a:r>
              <a:rPr lang="ru-RU" sz="6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ОБЪЕКТА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3231" y="3880673"/>
            <a:ext cx="3456384" cy="1077218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5400" dirty="0">
                <a:latin typeface="PFDinTextCompPro-Regular"/>
                <a:ea typeface="PFDinTextCompPro-Regular"/>
                <a:cs typeface="PFDinTextCompPro-Regular"/>
              </a:rPr>
              <a:t>ВСЕГО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433560" y="9283887"/>
            <a:ext cx="14821099" cy="1908215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ПРОТЯЖЕННОСТЬ </a:t>
            </a: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ДОРОГ </a:t>
            </a:r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В </a:t>
            </a: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НОРМАТИВНОМ СОСТОЯНИИ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РЕЗУЛЬТАТЕ РЕАЛИЗАЦИИ ПРОЕКТА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БКД НА КОНЕЦ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05862" y="10173215"/>
            <a:ext cx="12097344" cy="166199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СУММА ФИНАНСИРОВАНИЯ ПРОЕКТА НА 2017 ГОД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1,2 МЛРД.РУБЛЕЙ – ФЕДЕРАЛЬНЫЙ БЮДЖЕТ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1,2 МЛРД.РУБЛЕЙ – БЮДЖЕТ РЕСПУБЛИКИ ТАТАРСТАН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839467" y="10613293"/>
            <a:ext cx="7188186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1251,6</a:t>
            </a:r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6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672"/>
          <a:stretch/>
        </p:blipFill>
        <p:spPr>
          <a:xfrm>
            <a:off x="12410888" y="4077079"/>
            <a:ext cx="2764253" cy="21081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812403" y="3081642"/>
            <a:ext cx="5844869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119,9</a:t>
            </a:r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47804" y="8286760"/>
            <a:ext cx="8042941" cy="2215991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pPr algn="ctr"/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2 400 </a:t>
            </a:r>
            <a:r>
              <a:rPr lang="ru-RU" sz="4267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МЛН.РУБ.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732" y="8777255"/>
            <a:ext cx="1201016" cy="13959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970585" y="4996060"/>
            <a:ext cx="7211819" cy="1354217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ПРОТЯЖЕННОСТЬ РЕМОНТИРУЕМЫХ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ДОРОГ В СОСТАВЕ АГЛОМЕРАЦИЙ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188907" y="10982624"/>
            <a:ext cx="4297971" cy="1723549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9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(74,7%)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568809" y="6185247"/>
            <a:ext cx="2364750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954383" y="7199646"/>
            <a:ext cx="721181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МЕСТА КОНЦЕНТРАЦИИ ДТП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1"/>
          <a:stretch/>
        </p:blipFill>
        <p:spPr>
          <a:xfrm>
            <a:off x="12278146" y="9561366"/>
            <a:ext cx="2065685" cy="13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5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678" y="1692863"/>
            <a:ext cx="238106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Выполненные объекты БКД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pic>
        <p:nvPicPr>
          <p:cNvPr id="4" name="Picture 2" descr="dccb91b4-3266-4f35-975b-ced184d7d6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9955" y="3929104"/>
            <a:ext cx="11297001" cy="69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68" y="3929104"/>
            <a:ext cx="11265408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5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3221" y="1705048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Реализация проекта БКД в </a:t>
            </a:r>
            <a:r>
              <a:rPr lang="ru-RU" sz="75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Набережночелнинской</a:t>
            </a: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 агломерации в 2017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14275" y="3431200"/>
            <a:ext cx="6625532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52 </a:t>
            </a:r>
            <a:r>
              <a:rPr lang="ru-RU" sz="6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ОБЪЕКТОВ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0127" y="3080175"/>
            <a:ext cx="3456384" cy="1077218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5400" dirty="0">
                <a:latin typeface="PFDinTextCompPro-Regular"/>
                <a:ea typeface="PFDinTextCompPro-Regular"/>
                <a:cs typeface="PFDinTextCompPro-Regular"/>
              </a:rPr>
              <a:t>ВСЕГО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421634" y="8488871"/>
            <a:ext cx="14821099" cy="1908215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ПРОТЯЖЕННОСТЬ </a:t>
            </a: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ДОРОГ </a:t>
            </a:r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В </a:t>
            </a:r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НОРМАТИВНОМ СОСТОЯНИИ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РЕЗУЛЬТАТЕ РЕАЛИЗАЦИИ ПРОЕКТА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БКД НА КОНЕЦ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32379" y="9278904"/>
            <a:ext cx="12097344" cy="166199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СУММА ФИНАНСИРОВАНИЯ ПРОЕКТА НА 2017 ГОД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0,625 МЛРД.РУБЛЕЙ – ФЕДЕРАЛЬНЫЙ БЮДЖЕТ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0,625 МЛРД.РУБЛЕЙ – БЮДЖЕТ РЕСПУБЛИКИ ТАТАРСТАН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763240" y="10001272"/>
            <a:ext cx="6252032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493,5</a:t>
            </a:r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6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672"/>
          <a:stretch/>
        </p:blipFill>
        <p:spPr>
          <a:xfrm>
            <a:off x="12928051" y="3760198"/>
            <a:ext cx="2764253" cy="21081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232480" y="2643793"/>
            <a:ext cx="4908715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62,7</a:t>
            </a:r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24290" y="7396160"/>
            <a:ext cx="8042941" cy="2215991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pPr algn="ctr"/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1 250 </a:t>
            </a:r>
            <a:r>
              <a:rPr lang="ru-RU" sz="4267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МЛН.РУБ.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7068" y="7835553"/>
            <a:ext cx="1201016" cy="13959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383016" y="4742727"/>
            <a:ext cx="7211819" cy="1354217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ПРОТЯЖЕННОСТЬ РЕМОНТИРУЕМЫХ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ДОРОГ В СОСТАВЕ АГЛОМЕРАЦИЙ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148891" y="10412957"/>
            <a:ext cx="4297971" cy="1723549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9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(70,7%)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240481" y="5407853"/>
            <a:ext cx="1428596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747878" y="6670220"/>
            <a:ext cx="721181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МЕСТ КОНЦЕНТРАЦИИ ДТП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1"/>
          <a:stretch/>
        </p:blipFill>
        <p:spPr>
          <a:xfrm>
            <a:off x="11786734" y="8923440"/>
            <a:ext cx="2065685" cy="13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80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678" y="1692863"/>
            <a:ext cx="238106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Выполненные объекты БКД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723" y="3896650"/>
            <a:ext cx="10753195" cy="7168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7936" y="3896650"/>
            <a:ext cx="10753195" cy="71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58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798" y="1621091"/>
            <a:ext cx="2438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Достигнутый показатель реализации </a:t>
            </a: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проекта </a:t>
            </a: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БКД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  <a:sym typeface="PFDinTextCompPro-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93325" y="2776369"/>
            <a:ext cx="18151601" cy="923330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4400" dirty="0">
                <a:latin typeface="PFDinTextCompPro-Regular"/>
                <a:ea typeface="PFDinTextCompPro-Regular"/>
                <a:cs typeface="PFDinTextCompPro-Regular"/>
                <a:sym typeface="Arial"/>
              </a:rPr>
              <a:t>Увеличение доли дорог городских агломераций, </a:t>
            </a:r>
            <a:r>
              <a:rPr lang="ru-RU" sz="4400" dirty="0" smtClean="0">
                <a:latin typeface="PFDinTextCompPro-Regular"/>
                <a:ea typeface="PFDinTextCompPro-Regular"/>
                <a:cs typeface="PFDinTextCompPro-Regular"/>
                <a:sym typeface="Arial"/>
              </a:rPr>
              <a:t>соответствующих нормативным требованиям:</a:t>
            </a:r>
            <a:endParaRPr lang="ru-RU" sz="4400" dirty="0">
              <a:latin typeface="PFDinTextCompPro-Regular"/>
              <a:ea typeface="PFDinTextCompPro-Regular"/>
              <a:cs typeface="PFDinTextCompPro-Regular"/>
              <a:sym typeface="Arial"/>
            </a:endParaRP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xmlns="" val="362940574"/>
              </p:ext>
            </p:extLst>
          </p:nvPr>
        </p:nvGraphicFramePr>
        <p:xfrm>
          <a:off x="1962042" y="8504160"/>
          <a:ext cx="21737512" cy="594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634298" y="4620334"/>
            <a:ext cx="5808000" cy="1077218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DinTextCompPro-Regular"/>
                <a:ea typeface="PFDinTextCompPro-Regular"/>
                <a:cs typeface="PFDinTextCompPro-Regular"/>
              </a:rPr>
              <a:t>Казанская агломерация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8798" y="9223775"/>
            <a:ext cx="8523487" cy="1077218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r>
              <a:rPr lang="ru-RU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DinTextCompPro-Regular"/>
                <a:ea typeface="PFDinTextCompPro-Regular"/>
                <a:cs typeface="PFDinTextCompPro-Regular"/>
              </a:rPr>
              <a:t>Набережночелнинская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DinTextCompPro-Regular"/>
                <a:ea typeface="PFDinTextCompPro-Regular"/>
                <a:cs typeface="PFDinTextCompPro-Regular"/>
              </a:rPr>
              <a:t> агломерация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DinTextCompPro-Regular"/>
              <a:ea typeface="PFDinTextCompPro-Regular"/>
              <a:cs typeface="PFDinTextCompPro-Regular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356389498"/>
              </p:ext>
            </p:extLst>
          </p:nvPr>
        </p:nvGraphicFramePr>
        <p:xfrm>
          <a:off x="1962042" y="3794939"/>
          <a:ext cx="21737512" cy="594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24159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272" y="1702148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План мероприятий проекта БКД в Казанской агломерации на 2018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4812" y="3263966"/>
            <a:ext cx="7031092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113 </a:t>
            </a:r>
            <a:r>
              <a:rPr lang="ru-RU" sz="6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ОБЪЕКТА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5459" y="2731380"/>
            <a:ext cx="3456384" cy="1077218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5400" dirty="0">
                <a:latin typeface="PFDinTextCompPro-Regular"/>
                <a:ea typeface="PFDinTextCompPro-Regular"/>
                <a:cs typeface="PFDinTextCompPro-Regular"/>
              </a:rPr>
              <a:t>ВСЕГО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029723" y="8402776"/>
            <a:ext cx="14821099" cy="246221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ОЖИДАЕМАЯ ПРОТЯЖЕННОСТЬ ДОРОГ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НОРМАТИВНОМ СОСТОЯНИИ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РЕЗУЛЬТАТЕ РЕАЛИЗАЦИИ ПРОЕКТА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БКД НА КОНЕЦ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32379" y="9278904"/>
            <a:ext cx="12097344" cy="166199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СУММА ФИНАНСИРОВАНИЯ ПРОЕКТА НА 2017 ГОД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0,8 МЛРД.РУБЛЕЙ – ФЕДЕРАЛЬНЫЙ БЮДЖЕТ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0,8 МЛРД.РУБЛЕЙ – БЮДЖЕТ РЕСПУБЛИКИ ТАТАРСТАН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271150" y="10285520"/>
            <a:ext cx="7162538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1379,6</a:t>
            </a:r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6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672"/>
          <a:stretch/>
        </p:blipFill>
        <p:spPr>
          <a:xfrm>
            <a:off x="10683655" y="2942871"/>
            <a:ext cx="2764253" cy="21081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2777648" y="2398891"/>
            <a:ext cx="5844869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128,1</a:t>
            </a:r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24290" y="7396160"/>
            <a:ext cx="8042941" cy="2215991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pPr algn="ctr"/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1 600 </a:t>
            </a:r>
            <a:r>
              <a:rPr lang="ru-RU" sz="4267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МЛН.РУБ.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7068" y="7835553"/>
            <a:ext cx="1201016" cy="13959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777912" y="4199412"/>
            <a:ext cx="7211819" cy="1354217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ПРОТЯЖЕННОСТЬ РЕМОНТИРУЕМЫХ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ДОРОГ В СОСТАВЕ АГЛОМЕРАЦИЙ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620761" y="10690509"/>
            <a:ext cx="4297971" cy="1723549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9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(82,4%)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589633" y="4982509"/>
            <a:ext cx="2364750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954381" y="6216064"/>
            <a:ext cx="721181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МЕСТА КОНЦЕНТРАЦИИ ДТП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1"/>
          <a:stretch/>
        </p:blipFill>
        <p:spPr>
          <a:xfrm>
            <a:off x="11786734" y="8923440"/>
            <a:ext cx="2065685" cy="13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1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3386" y="1782254"/>
            <a:ext cx="236331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План мероприятий проекта БКД в </a:t>
            </a:r>
            <a:r>
              <a:rPr lang="ru-RU" sz="75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Набережночелнинской</a:t>
            </a: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 агломерации </a:t>
            </a:r>
          </a:p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на 2018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62757" y="3994312"/>
            <a:ext cx="6625532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22 </a:t>
            </a:r>
            <a:r>
              <a:rPr lang="ru-RU" sz="6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ОБЪЕКТОВ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48731" y="3646185"/>
            <a:ext cx="3456384" cy="1077218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5400" dirty="0">
                <a:latin typeface="PFDinTextCompPro-Regular"/>
                <a:ea typeface="PFDinTextCompPro-Regular"/>
                <a:cs typeface="PFDinTextCompPro-Regular"/>
              </a:rPr>
              <a:t>ВСЕГО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029723" y="8402776"/>
            <a:ext cx="14821099" cy="246221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ОЖИДАЕМАЯ ПРОТЯЖЕННОСТЬ ДОРОГ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НОРМАТИВНОМ СОСТОЯНИИ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В РЕЗУЛЬТАТЕ РЕАЛИЗАЦИИ ПРОЕКТА 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БКД НА КОНЕЦ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32379" y="9278904"/>
            <a:ext cx="12097344" cy="166199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СУММА ФИНАНСИРОВАНИЯ ПРОЕКТА НА 2017 ГОД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0,73 МЛРД.РУБЛЕЙ – ФЕДЕРАЛЬНЫЙ БЮДЖЕТ</a:t>
            </a:r>
          </a:p>
          <a:p>
            <a:r>
              <a:rPr lang="ru-RU" sz="2800" dirty="0">
                <a:latin typeface="PFDinTextCompPro-Regular"/>
                <a:ea typeface="PFDinTextCompPro-Regular"/>
                <a:cs typeface="PFDinTextCompPro-Regular"/>
              </a:rPr>
              <a:t>0,73 МЛРД.РУБЛЕЙ – БЮДЖЕТ РЕСПУБЛИКИ ТАТАРСТАН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477356" y="10215586"/>
            <a:ext cx="7364516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493,5</a:t>
            </a:r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КМ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672"/>
          <a:stretch/>
        </p:blipFill>
        <p:spPr>
          <a:xfrm>
            <a:off x="11652377" y="4191717"/>
            <a:ext cx="2764253" cy="21081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178606" y="3313441"/>
            <a:ext cx="4908715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48,4</a:t>
            </a:r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24290" y="7396160"/>
            <a:ext cx="8042941" cy="2215991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pPr algn="ctr"/>
            <a:r>
              <a:rPr lang="ru-RU" sz="1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1 430 </a:t>
            </a:r>
            <a:r>
              <a:rPr lang="ru-RU" sz="4267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МЛН.РУБ.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7068" y="7835553"/>
            <a:ext cx="1201016" cy="13959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73348" y="5149584"/>
            <a:ext cx="7211819" cy="1354217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ПРОТЯЖЕННОСТЬ РЕМОНТИРУЕМЫХ</a:t>
            </a:r>
          </a:p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ДОРОГ В СОСТАВЕ АГЛОМЕРАЦИЙ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891823" y="10581752"/>
            <a:ext cx="4297971" cy="1723549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9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(77,6%)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145772" y="5940563"/>
            <a:ext cx="1428596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439194" y="7067986"/>
            <a:ext cx="721181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>
                <a:latin typeface="PFDinTextCompPro-Regular"/>
                <a:ea typeface="PFDinTextCompPro-Regular"/>
                <a:cs typeface="PFDinTextCompPro-Regular"/>
              </a:rPr>
              <a:t>МЕСТ КОНЦЕНТРАЦИИ ДТП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1"/>
          <a:stretch/>
        </p:blipFill>
        <p:spPr>
          <a:xfrm>
            <a:off x="11786734" y="8923440"/>
            <a:ext cx="2065685" cy="13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1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4127" y="-1"/>
            <a:ext cx="19794978" cy="137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91685" y="8650184"/>
            <a:ext cx="9104140" cy="49692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85552" y="3409998"/>
            <a:ext cx="9106390" cy="4434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402" y="8650184"/>
            <a:ext cx="8506341" cy="4972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7402" y="3494049"/>
            <a:ext cx="8435968" cy="44135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4545" y="1505011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Приведение в нормативное состояние автомобильных дорог </a:t>
            </a: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в 2017 году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54903" y="6104771"/>
            <a:ext cx="5161990" cy="1785104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00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391,3 км</a:t>
            </a:r>
            <a:endParaRPr lang="ru-RU" sz="80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7401" y="2725469"/>
            <a:ext cx="747683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ОТРЕМОНТИРОВАНО РЕГИОНАЛЬНЫХ ДОРОГ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98780" y="11834316"/>
            <a:ext cx="4192173" cy="1785104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00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152 км</a:t>
            </a:r>
            <a:endParaRPr lang="ru-RU" sz="100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297791" y="6048683"/>
            <a:ext cx="4293162" cy="1785104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00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293 км</a:t>
            </a:r>
            <a:endParaRPr lang="ru-RU" sz="100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50384" y="11834316"/>
            <a:ext cx="8042941" cy="1785104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pPr algn="ctr"/>
            <a:r>
              <a:rPr lang="ru-RU" sz="100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338 км</a:t>
            </a:r>
            <a:endParaRPr lang="ru-RU" sz="100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662328" y="2629427"/>
            <a:ext cx="858532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ПРИВЕДЕНО В НОРМАТИВНОЕ СОСТОЯНИЕ ДОРОГ ЩПС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494947" y="7849965"/>
            <a:ext cx="10451746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ОТРЕМОНТИРОВАНО ЗА СЧЕТ МУНИЦИПАЛЬНОГО ДОРОЖНОГО ФОНДА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97402" y="7907641"/>
            <a:ext cx="747683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ОТРЕМОНТИРОВАНО МЕСТНЫХ ДОРОГ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2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726" y="1668444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Мероприятия по безопасности дорожного движения 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1227" y="3145985"/>
            <a:ext cx="2364750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endParaRPr lang="ru-RU" sz="96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56014" y="4268354"/>
            <a:ext cx="4461556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МЕСТ КОНЦЕНТРАЦИИ ДТП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91227" y="6041947"/>
            <a:ext cx="3929282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70</a:t>
            </a:r>
            <a:r>
              <a:rPr lang="ru-RU" sz="14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6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519947" y="3392207"/>
            <a:ext cx="5094747" cy="2215991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pPr algn="ctr"/>
            <a:r>
              <a:rPr lang="ru-RU" sz="128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124</a:t>
            </a:r>
            <a:endParaRPr lang="ru-RU" sz="14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97157" y="6023108"/>
            <a:ext cx="12645756" cy="246221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ИСКУССТВЕННОГО ОСВЕЩЕНИЯ В              </a:t>
            </a:r>
            <a:r>
              <a:rPr lang="ru-RU" sz="14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32</a:t>
            </a:r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 НАСЕЛЕННЫХ ПУНКТАХ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31567" y="8840892"/>
            <a:ext cx="4243469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</a:t>
            </a:r>
            <a:r>
              <a:rPr lang="ru-RU" sz="14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96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км</a:t>
            </a:r>
            <a:endParaRPr lang="ru-RU" sz="96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97157" y="8794178"/>
            <a:ext cx="15275298" cy="2462213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БАРЬЕРНОГО ОГРАЖДЕНИЯ НА                </a:t>
            </a:r>
            <a:r>
              <a:rPr lang="ru-RU" sz="14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102</a:t>
            </a:r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 УЧАСТКАХ АВТОМОБИЛЬНЫХ ДОРОГ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856460" y="4405544"/>
            <a:ext cx="7476839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ИСКУССТВЕННЫХ НЕРОВНОСТЕЙ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7570" y="10825356"/>
            <a:ext cx="3300905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298</a:t>
            </a:r>
            <a:endParaRPr lang="ru-RU" sz="96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718475" y="12056462"/>
            <a:ext cx="4461556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ПЕШЕХОДНЫХ ПЕРЕХОДОВ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10788" y="12056461"/>
            <a:ext cx="2771490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ОБУСТРОЕНО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7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726" y="1540797"/>
            <a:ext cx="23113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Мероприятия по безопасности дорожного движения </a:t>
            </a:r>
          </a:p>
          <a:p>
            <a:pPr algn="ctr">
              <a:defRPr/>
            </a:pP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за счет средств содержания дорог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00379" y="10739571"/>
            <a:ext cx="2364750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32</a:t>
            </a:r>
            <a:endParaRPr lang="ru-RU" sz="96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0043" y="11969324"/>
            <a:ext cx="4461556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АВТОПАВИЛЬОНА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39746" y="3462859"/>
            <a:ext cx="4237057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1751</a:t>
            </a:r>
            <a:endParaRPr lang="ru-RU" sz="1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002543" y="11012398"/>
            <a:ext cx="2431784" cy="2215991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pPr algn="ctr"/>
            <a:r>
              <a:rPr lang="ru-RU" sz="128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ru-RU" sz="14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29825" y="3981741"/>
            <a:ext cx="4181292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ДОРОЖНЫХ ЗНАКА НА: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422853" y="4314586"/>
            <a:ext cx="3300905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148</a:t>
            </a:r>
            <a:endParaRPr lang="ru-RU" sz="96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92831" y="11990355"/>
            <a:ext cx="5799724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СВЕТОФОРНЫХ ОБЪЕКТА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90849" y="3941454"/>
            <a:ext cx="2586828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УСТАНОВЛЕНО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224221" y="5185698"/>
            <a:ext cx="4181292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ОПАСНЫХ ПОВОРОТАХ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6214043" y="6959139"/>
            <a:ext cx="5695185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АВТОБУСНЫХ ОСНАНОВКАХ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962502" y="8887867"/>
            <a:ext cx="6500521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3600" dirty="0" smtClean="0">
                <a:latin typeface="PFDinTextCompPro-Regular"/>
                <a:ea typeface="PFDinTextCompPro-Regular"/>
                <a:cs typeface="PFDinTextCompPro-Regular"/>
              </a:rPr>
              <a:t>ПЕРЕКРЕСТКАХ (знаки приоритета)</a:t>
            </a:r>
            <a:endParaRPr lang="ru-RU" sz="3600" dirty="0"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2422853" y="5946260"/>
            <a:ext cx="2364750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67</a:t>
            </a:r>
            <a:endParaRPr lang="ru-RU" sz="96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2350847" y="7874194"/>
            <a:ext cx="3300905" cy="2462213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14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248</a:t>
            </a:r>
            <a:endParaRPr lang="ru-RU" sz="96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267756" y="4314586"/>
            <a:ext cx="2699095" cy="2699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4639" y="6579626"/>
            <a:ext cx="1395960" cy="1259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3283" y="8504160"/>
            <a:ext cx="1337316" cy="13373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73120" y="11220260"/>
            <a:ext cx="2471678" cy="14094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64807" y="10533556"/>
            <a:ext cx="1297121" cy="22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04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672" y="1682060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Повышение безопасности дорожного движения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77854731"/>
              </p:ext>
            </p:extLst>
          </p:nvPr>
        </p:nvGraphicFramePr>
        <p:xfrm>
          <a:off x="902950" y="3257600"/>
          <a:ext cx="11143173" cy="9240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71388074"/>
              </p:ext>
            </p:extLst>
          </p:nvPr>
        </p:nvGraphicFramePr>
        <p:xfrm>
          <a:off x="12234576" y="3235775"/>
          <a:ext cx="10903912" cy="921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6379244" y="9197180"/>
            <a:ext cx="1152128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FF0000"/>
                </a:solidFill>
                <a:latin typeface="PFDinTextCompPro-Regular"/>
                <a:ea typeface="PFDinTextCompPro-Regular"/>
                <a:cs typeface="PFDinTextCompPro-Regular"/>
              </a:rPr>
              <a:t>450</a:t>
            </a:r>
            <a:endParaRPr lang="ru-RU" sz="3600" dirty="0">
              <a:solidFill>
                <a:srgbClr val="FF0000"/>
              </a:solidFill>
              <a:latin typeface="PFDinTextCompPro-Regular"/>
              <a:ea typeface="PFDinTextCompPro-Regular"/>
              <a:cs typeface="PFDinTextCompPro-Regular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61096" y="8416669"/>
            <a:ext cx="1152128" cy="800219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FF0000"/>
                </a:solidFill>
                <a:latin typeface="PFDinTextCompPro-Regular"/>
                <a:ea typeface="PFDinTextCompPro-Regular"/>
                <a:cs typeface="PFDinTextCompPro-Regular"/>
              </a:rPr>
              <a:t>314</a:t>
            </a:r>
            <a:endParaRPr lang="ru-RU" sz="3600" dirty="0">
              <a:solidFill>
                <a:srgbClr val="FF0000"/>
              </a:solidFill>
              <a:latin typeface="PFDinTextCompPro-Regular"/>
              <a:ea typeface="PFDinTextCompPro-Regular"/>
              <a:cs typeface="PFDinTextCompPro-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9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0528" y="1817440"/>
            <a:ext cx="231134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Количество ДТП на дорога Республики</a:t>
            </a: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9989076"/>
              </p:ext>
            </p:extLst>
          </p:nvPr>
        </p:nvGraphicFramePr>
        <p:xfrm>
          <a:off x="2758952" y="2969568"/>
          <a:ext cx="19010112" cy="936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1013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726" y="1961456"/>
            <a:ext cx="23113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Количество ДТП с </a:t>
            </a: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недостатками недостатках транспортно-эксплуатационного состояния </a:t>
            </a: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дорог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908163173"/>
              </p:ext>
            </p:extLst>
          </p:nvPr>
        </p:nvGraphicFramePr>
        <p:xfrm>
          <a:off x="4919192" y="5273824"/>
          <a:ext cx="14257584" cy="756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8383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52029864"/>
              </p:ext>
            </p:extLst>
          </p:nvPr>
        </p:nvGraphicFramePr>
        <p:xfrm>
          <a:off x="-1417512" y="3041576"/>
          <a:ext cx="17233901" cy="1151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679106"/>
              </p:ext>
            </p:extLst>
          </p:nvPr>
        </p:nvGraphicFramePr>
        <p:xfrm>
          <a:off x="12214468" y="4898682"/>
          <a:ext cx="9994901" cy="789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067450" y="2033464"/>
            <a:ext cx="18218024" cy="2759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Распределение ДТП и погибших в них людей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alt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по месту совершения происшествия</a:t>
            </a:r>
          </a:p>
          <a:p>
            <a:pPr algn="ctr">
              <a:defRPr/>
            </a:pPr>
            <a:endParaRPr lang="ru-RU" altLang="ru-RU" sz="5333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Tahoma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631160" y="10674424"/>
            <a:ext cx="514350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 sz="1796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4400" b="1" dirty="0">
                <a:solidFill>
                  <a:prstClr val="black"/>
                </a:solidFill>
                <a:latin typeface="PFDinTextCompPro-Regular" panose="02000506020000020004" pitchFamily="2" charset="0"/>
                <a:cs typeface="+mn-cs"/>
              </a:rPr>
              <a:t>Вне </a:t>
            </a:r>
          </a:p>
          <a:p>
            <a:pPr algn="ctr">
              <a:defRPr sz="1796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4400" b="1" dirty="0">
                <a:solidFill>
                  <a:prstClr val="black"/>
                </a:solidFill>
                <a:latin typeface="PFDinTextCompPro-Regular" panose="02000506020000020004" pitchFamily="2" charset="0"/>
                <a:cs typeface="+mn-cs"/>
              </a:rPr>
              <a:t>населённых пунктов,</a:t>
            </a:r>
          </a:p>
          <a:p>
            <a:pPr algn="ctr">
              <a:defRPr sz="1796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4400" b="1" dirty="0">
                <a:solidFill>
                  <a:prstClr val="black"/>
                </a:solidFill>
                <a:latin typeface="PFDinTextCompPro-Regular" panose="02000506020000020004" pitchFamily="2" charset="0"/>
                <a:cs typeface="+mn-cs"/>
              </a:rPr>
              <a:t> 766 ДТП</a:t>
            </a:r>
          </a:p>
        </p:txBody>
      </p:sp>
    </p:spTree>
    <p:extLst>
      <p:ext uri="{BB962C8B-B14F-4D97-AF65-F5344CB8AC3E}">
        <p14:creationId xmlns:p14="http://schemas.microsoft.com/office/powerpoint/2010/main" xmlns="" val="232546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353" y="0"/>
            <a:ext cx="1997021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798" y="1621091"/>
            <a:ext cx="2438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В результате реализации проекта БКД ожидается: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6923" y="4237149"/>
            <a:ext cx="18626069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467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03172" y="8118108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42297" y="10944663"/>
            <a:ext cx="1971864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0466260" y="10944663"/>
            <a:ext cx="1628541" cy="772104"/>
          </a:xfrm>
          <a:prstGeom prst="rect">
            <a:avLst/>
          </a:prstGeom>
        </p:spPr>
        <p:txBody>
          <a:bodyPr vert="horz" lIns="243840" tIns="121920" rIns="243840" bIns="1219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87809" y="3038572"/>
            <a:ext cx="10682733" cy="861774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Снижение количества аварийно-опасных участков на дорогах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93325" y="10190804"/>
            <a:ext cx="10437473" cy="1477328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Устранение перегрузки дорожной сети за счет оптимизации </a:t>
            </a:r>
          </a:p>
          <a:p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транспортных потоков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93325" y="11907754"/>
            <a:ext cx="9778639" cy="1477328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Снижение протяженности дорог, работающих в режиме </a:t>
            </a:r>
          </a:p>
          <a:p>
            <a:r>
              <a:rPr lang="ru-RU" sz="4000" dirty="0">
                <a:latin typeface="PFDinTextCompPro-Regular"/>
                <a:ea typeface="PFDinTextCompPro-Regular"/>
                <a:cs typeface="PFDinTextCompPro-Regular"/>
              </a:rPr>
              <a:t>перегрузки в «час-пик»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44163" y="7776696"/>
            <a:ext cx="2098651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50 %</a:t>
            </a:r>
            <a:endParaRPr lang="ru-RU" sz="176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977576" y="7812539"/>
            <a:ext cx="2098651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85 %</a:t>
            </a:r>
            <a:endParaRPr lang="ru-RU" sz="176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4817" y="4298652"/>
            <a:ext cx="1951288" cy="19512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9541" y="4119558"/>
            <a:ext cx="3188693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50 %</a:t>
            </a:r>
            <a:endParaRPr lang="ru-RU" sz="176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43873" y="4308415"/>
            <a:ext cx="1951288" cy="195128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964125" y="4012235"/>
            <a:ext cx="3188693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85 %</a:t>
            </a:r>
            <a:endParaRPr lang="ru-RU" sz="176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597" y="3044652"/>
            <a:ext cx="503520" cy="74070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139894" y="4861347"/>
            <a:ext cx="3414717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2018 г.</a:t>
            </a:r>
            <a:endParaRPr lang="ru-RU" sz="17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640598" y="4911510"/>
            <a:ext cx="3414717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2025 г.</a:t>
            </a:r>
            <a:endParaRPr lang="ru-RU" sz="17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5939" y="6535882"/>
            <a:ext cx="503520" cy="740701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268926" y="8635168"/>
            <a:ext cx="3414717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2018 г.</a:t>
            </a:r>
            <a:endParaRPr lang="ru-RU" sz="17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954932" y="8766046"/>
            <a:ext cx="3414717" cy="1231106"/>
          </a:xfrm>
          <a:prstGeom prst="rect">
            <a:avLst/>
          </a:prstGeom>
          <a:noFill/>
        </p:spPr>
        <p:txBody>
          <a:bodyPr wrap="none" lIns="243840" tIns="121920" rIns="243840" bIns="121920">
            <a:spAutoFit/>
          </a:bodyPr>
          <a:lstStyle/>
          <a:p>
            <a:pPr algn="ctr"/>
            <a:r>
              <a:rPr lang="ru-RU" sz="6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2025 г.</a:t>
            </a:r>
            <a:endParaRPr lang="ru-RU" sz="17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672"/>
          <a:stretch/>
        </p:blipFill>
        <p:spPr>
          <a:xfrm>
            <a:off x="3747455" y="7728615"/>
            <a:ext cx="2764253" cy="21081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93326" y="6484236"/>
            <a:ext cx="18151601" cy="1477328"/>
          </a:xfrm>
          <a:prstGeom prst="rect">
            <a:avLst/>
          </a:prstGeom>
          <a:noFill/>
        </p:spPr>
        <p:txBody>
          <a:bodyPr wrap="square" lIns="243840" tIns="121920" rIns="243840" bIns="121920">
            <a:spAutoFit/>
          </a:bodyPr>
          <a:lstStyle/>
          <a:p>
            <a:r>
              <a:rPr lang="ru-RU" sz="4000" dirty="0">
                <a:latin typeface="PFDinTextCompPro-Regular"/>
                <a:ea typeface="PFDinTextCompPro-Regular"/>
                <a:cs typeface="PFDinTextCompPro-Regular"/>
                <a:sym typeface="Arial"/>
              </a:rPr>
              <a:t>Увеличение доли дорог городских агломераций, соответствующих</a:t>
            </a:r>
          </a:p>
          <a:p>
            <a:r>
              <a:rPr lang="ru-RU" sz="4000" dirty="0">
                <a:latin typeface="PFDinTextCompPro-Regular"/>
                <a:ea typeface="PFDinTextCompPro-Regular"/>
                <a:cs typeface="PFDinTextCompPro-Regular"/>
                <a:sym typeface="Arial"/>
              </a:rPr>
              <a:t>нормативным требованиям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672"/>
          <a:stretch/>
        </p:blipFill>
        <p:spPr>
          <a:xfrm>
            <a:off x="14237394" y="7711964"/>
            <a:ext cx="2764253" cy="21081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597" y="10203962"/>
            <a:ext cx="503520" cy="7407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267" y="11970599"/>
            <a:ext cx="503520" cy="7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26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21423</TotalTime>
  <Words>791</Words>
  <Application>Microsoft Office PowerPoint</Application>
  <PresentationFormat>Произвольный</PresentationFormat>
  <Paragraphs>244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Гаранина Фарида Фаритовна</dc:creator>
  <cp:lastModifiedBy>сони</cp:lastModifiedBy>
  <cp:revision>499</cp:revision>
  <cp:lastPrinted>2017-10-24T17:12:42Z</cp:lastPrinted>
  <dcterms:modified xsi:type="dcterms:W3CDTF">2017-10-25T06:32:38Z</dcterms:modified>
</cp:coreProperties>
</file>